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7" r:id="rId11"/>
    <p:sldId id="322" r:id="rId12"/>
    <p:sldId id="328" r:id="rId13"/>
    <p:sldId id="312" r:id="rId14"/>
    <p:sldId id="296" r:id="rId15"/>
    <p:sldId id="325" r:id="rId16"/>
    <p:sldId id="279" r:id="rId17"/>
    <p:sldId id="323" r:id="rId18"/>
    <p:sldId id="282" r:id="rId19"/>
    <p:sldId id="316" r:id="rId20"/>
    <p:sldId id="329" r:id="rId21"/>
    <p:sldId id="289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66476176659897"/>
          <c:y val="1.5594155931474061E-2"/>
          <c:w val="0.91410699737066248"/>
          <c:h val="0.65167740621412917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1484</c:v>
                </c:pt>
                <c:pt idx="1">
                  <c:v>290</c:v>
                </c:pt>
                <c:pt idx="2">
                  <c:v>27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99744"/>
        <c:axId val="32401280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1493</c:v>
                </c:pt>
                <c:pt idx="1">
                  <c:v>368</c:v>
                </c:pt>
                <c:pt idx="2">
                  <c:v>98</c:v>
                </c:pt>
                <c:pt idx="3">
                  <c:v>111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2399744"/>
        <c:axId val="32401280"/>
      </c:barChart>
      <c:catAx>
        <c:axId val="323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  <c:crosses val="autoZero"/>
        <c:auto val="1"/>
        <c:lblAlgn val="ctr"/>
        <c:lblOffset val="100"/>
        <c:noMultiLvlLbl val="0"/>
      </c:catAx>
      <c:valAx>
        <c:axId val="324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9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31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490688"/>
        <c:axId val="63504768"/>
        <c:axId val="0"/>
      </c:bar3DChart>
      <c:catAx>
        <c:axId val="6349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04768"/>
        <c:crosses val="autoZero"/>
        <c:auto val="1"/>
        <c:lblAlgn val="ctr"/>
        <c:lblOffset val="100"/>
        <c:noMultiLvlLbl val="0"/>
      </c:catAx>
      <c:valAx>
        <c:axId val="6350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34906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1.5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Bookman Old Style" panose="02050604050505020204" pitchFamily="18" charset="0"/>
            </a:rPr>
            <a:t>На период ожидания  группы полного дня </a:t>
          </a:r>
        </a:p>
        <a:p>
          <a:pPr rtl="0"/>
          <a:r>
            <a:rPr lang="ru-RU" sz="1400" b="1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  </a:t>
          </a:r>
        </a:p>
        <a:p>
          <a:pPr rtl="0"/>
          <a:r>
            <a:rPr lang="ru-RU" sz="1400" dirty="0" smtClean="0">
              <a:latin typeface="Bookman Old Style" panose="02050604050505020204" pitchFamily="18" charset="0"/>
            </a:rPr>
            <a:t>для </a:t>
          </a:r>
          <a:r>
            <a:rPr lang="ru-RU" sz="1400" dirty="0">
              <a:latin typeface="Bookman Old Style" panose="02050604050505020204" pitchFamily="18" charset="0"/>
            </a:rPr>
            <a:t>детей от 1 года до 2 лет</a:t>
          </a: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Вариативные формы </a:t>
          </a:r>
          <a:endParaRPr lang="ru-RU" sz="1400" b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14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дошкольного </a:t>
          </a:r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образования 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для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детей от 0 до 2 лет</a:t>
          </a: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79586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357208" custScaleY="114726" custLinFactNeighborX="40164" custLinFactNeighborY="-14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</a:t>
          </a:r>
          <a:r>
            <a:rPr lang="ru-RU" sz="2000" b="0" dirty="0" smtClean="0">
              <a:latin typeface="Bookman Old Style" panose="02050604050505020204" pitchFamily="18" charset="0"/>
            </a:rPr>
            <a:t>МДОО</a:t>
          </a:r>
          <a:endParaRPr lang="ru-RU" sz="2000" b="0" dirty="0">
            <a:latin typeface="Bookman Old Style" panose="02050604050505020204" pitchFamily="18" charset="0"/>
          </a:endParaRP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  <dgm:t>
        <a:bodyPr/>
        <a:lstStyle/>
        <a:p>
          <a:endParaRPr lang="ru-RU"/>
        </a:p>
      </dgm:t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  <dgm:t>
        <a:bodyPr/>
        <a:lstStyle/>
        <a:p>
          <a:endParaRPr lang="ru-RU"/>
        </a:p>
      </dgm:t>
    </dgm:pt>
    <dgm:pt modelId="{6C560176-FE17-4A21-85DE-D247ECB664F0}" type="pres">
      <dgm:prSet presAssocID="{EAC2B4F1-D4A1-4BBA-AB94-4ABC3ED28F9B}" presName="composite" presStyleCnt="0"/>
      <dgm:spPr/>
      <dgm:t>
        <a:bodyPr/>
        <a:lstStyle/>
        <a:p>
          <a:endParaRPr lang="ru-RU"/>
        </a:p>
      </dgm:t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  <dgm:t>
        <a:bodyPr/>
        <a:lstStyle/>
        <a:p>
          <a:endParaRPr lang="ru-RU"/>
        </a:p>
      </dgm:t>
    </dgm:pt>
    <dgm:pt modelId="{E13CF038-D61F-40AF-99A9-709460012BCA}" type="pres">
      <dgm:prSet presAssocID="{934D08E8-E04A-41A5-949B-03AAAB8503EA}" presName="composite" presStyleCnt="0"/>
      <dgm:spPr/>
      <dgm:t>
        <a:bodyPr/>
        <a:lstStyle/>
        <a:p>
          <a:endParaRPr lang="ru-RU"/>
        </a:p>
      </dgm:t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 smtClean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1.5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2115725">
          <a:off x="1343030" y="3445049"/>
          <a:ext cx="1177292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77292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5006">
          <a:off x="1450860" y="2641615"/>
          <a:ext cx="1474887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474887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58300">
          <a:off x="1373477" y="1906051"/>
          <a:ext cx="283874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83874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140755" y="1008117"/>
          <a:ext cx="2370329" cy="23557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274143" y="59554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sp:txBody>
      <dsp:txXfrm>
        <a:off x="4034980" y="295563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921304" y="1661256"/>
          <a:ext cx="5505516" cy="2155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kern="12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anose="02050604050505020204" pitchFamily="18" charset="0"/>
            </a:rPr>
            <a:t>для </a:t>
          </a:r>
          <a:r>
            <a:rPr lang="ru-RU" sz="1400" kern="1200" dirty="0">
              <a:latin typeface="Bookman Old Style" panose="02050604050505020204" pitchFamily="18" charset="0"/>
            </a:rPr>
            <a:t>детей от 1 года до 2 лет</a:t>
          </a:r>
        </a:p>
      </dsp:txBody>
      <dsp:txXfrm>
        <a:off x="3727568" y="1976873"/>
        <a:ext cx="3892988" cy="1523934"/>
      </dsp:txXfrm>
    </dsp:sp>
    <dsp:sp modelId="{6293C134-88CE-4CCC-9644-650C78D0BC7E}">
      <dsp:nvSpPr>
        <dsp:cNvPr id="0" name=""/>
        <dsp:cNvSpPr/>
      </dsp:nvSpPr>
      <dsp:spPr>
        <a:xfrm>
          <a:off x="1155391" y="3744411"/>
          <a:ext cx="4286767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Вариативные формы </a:t>
          </a:r>
          <a:endParaRPr lang="ru-RU" sz="1400" b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дошкольного </a:t>
          </a: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образования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для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детей от 0 до 2 лет</a:t>
          </a:r>
        </a:p>
      </dsp:txBody>
      <dsp:txXfrm>
        <a:off x="1783173" y="3946039"/>
        <a:ext cx="3031203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1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5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</a:t>
          </a:r>
          <a:r>
            <a:rPr lang="ru-RU" sz="2000" b="0" kern="1200" dirty="0" smtClean="0">
              <a:latin typeface="Bookman Old Style" panose="02050604050505020204" pitchFamily="18" charset="0"/>
            </a:rPr>
            <a:t>МДОО</a:t>
          </a:r>
          <a:endParaRPr lang="ru-RU" sz="2000" b="0" kern="1200" dirty="0">
            <a:latin typeface="Bookman Old Style" panose="02050604050505020204" pitchFamily="18" charset="0"/>
          </a:endParaRP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2023-2024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480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Вариативные формы дошкольного образования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(по запросу родителей возможно открытие)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92726"/>
              </p:ext>
            </p:extLst>
          </p:nvPr>
        </p:nvGraphicFramePr>
        <p:xfrm>
          <a:off x="467542" y="1052737"/>
          <a:ext cx="8280921" cy="56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294">
                  <a:extLst>
                    <a:ext uri="{9D8B030D-6E8A-4147-A177-3AD203B41FA5}">
                      <a16:colId xmlns:a16="http://schemas.microsoft.com/office/drawing/2014/main" val="1488976168"/>
                    </a:ext>
                  </a:extLst>
                </a:gridCol>
                <a:gridCol w="2088881">
                  <a:extLst>
                    <a:ext uri="{9D8B030D-6E8A-4147-A177-3AD203B41FA5}">
                      <a16:colId xmlns:a16="http://schemas.microsoft.com/office/drawing/2014/main" val="3510826100"/>
                    </a:ext>
                  </a:extLst>
                </a:gridCol>
                <a:gridCol w="3804746">
                  <a:extLst>
                    <a:ext uri="{9D8B030D-6E8A-4147-A177-3AD203B41FA5}">
                      <a16:colId xmlns:a16="http://schemas.microsoft.com/office/drawing/2014/main" val="2031048047"/>
                    </a:ext>
                  </a:extLst>
                </a:gridCol>
              </a:tblGrid>
              <a:tr h="68535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Возрастная группа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МДОО,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адрес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04465"/>
                  </a:ext>
                </a:extLst>
              </a:tr>
              <a:tr h="6124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Baby-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парк: обучение в коляске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0 - 1 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423 (ул. Академическая, 8а),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469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40 лет ВЛКСМ, 16 б)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46223"/>
                  </a:ext>
                </a:extLst>
              </a:tr>
              <a:tr h="11281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Родительский игровой стенд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102, 113, 299, 322, 416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102 (ул. Сыромолотова, 14 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113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Шарташская,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16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299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Библиотечная, 60),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322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Чекистов, 22),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416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Сыромолотова, 7б)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9514"/>
                  </a:ext>
                </a:extLst>
              </a:tr>
              <a:tr h="11281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Группа "Вместе с мамой"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1 - 2 года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145 (ул.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Сыромолотова, 9 а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352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Кулибина, 5),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389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Сыромолотова, 12 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407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(пер.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Курьинский, 3 а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571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(пер. Парковый, 41 а)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61105"/>
                  </a:ext>
                </a:extLst>
              </a:tr>
              <a:tr h="8703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Baby-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парк: городская прогулка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1 - 2 года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109 (ул. Лодыгина, 4а),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208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Рассветная, 3а), </a:t>
                      </a:r>
                      <a:endParaRPr lang="ru-RU" sz="16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459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(ул. Вилонова, 94/3)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78934"/>
                  </a:ext>
                </a:extLst>
              </a:tr>
              <a:tr h="8703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Центр игровой поддержки "Первые шаги"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- 2 года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34 (ул. Педагогическая,</a:t>
                      </a:r>
                      <a:r>
                        <a:rPr lang="ru-RU" sz="1600" baseline="0" dirty="0">
                          <a:latin typeface="Bookman Old Style" panose="02050604050505020204" pitchFamily="18" charset="0"/>
                        </a:rPr>
                        <a:t> 26</a:t>
                      </a:r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Направленности групп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392629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18779"/>
              </p:ext>
            </p:extLst>
          </p:nvPr>
        </p:nvGraphicFramePr>
        <p:xfrm>
          <a:off x="87784" y="1268760"/>
          <a:ext cx="894871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814515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1876343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ОСНОВАНИЕ ДЛЯ ЗАЧИСЛЕНИЯ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зрения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 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Тяжелое нарушение речи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266, 144, 102, 468, 450, 219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Задержка психического развития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интеллекта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слуха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376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3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Аллергодерматоз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врача - аллерголога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Часто болеющие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 врача - педиатра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</a:t>
            </a:r>
            <a:r>
              <a:rPr lang="ru-RU" sz="3000" dirty="0" smtClean="0">
                <a:latin typeface="Bookman Old Style" panose="02050604050505020204" pitchFamily="18" charset="0"/>
              </a:rPr>
              <a:t>.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</a:t>
            </a:r>
            <a:r>
              <a:rPr lang="ru-RU" sz="7200" dirty="0" smtClean="0">
                <a:latin typeface="Bookman Old Style" panose="02050604050505020204" pitchFamily="18" charset="0"/>
              </a:rPr>
              <a:t>списков</a:t>
            </a:r>
            <a:endParaRPr lang="ru-RU" sz="7200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01.05.2023 по 15.05.2023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090145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/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01.04.2023 по </a:t>
            </a:r>
            <a:r>
              <a:rPr lang="ru-RU" sz="3800" dirty="0" smtClean="0">
                <a:latin typeface="Bookman Old Style" panose="02050604050505020204" pitchFamily="18" charset="0"/>
                <a:cs typeface="Times New Roman" pitchFamily="18" charset="0"/>
              </a:rPr>
              <a:t>30.06.2023 </a:t>
            </a:r>
            <a:endParaRPr lang="ru-RU" sz="3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 9.00 до 17.00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341-52-39                      Старцева Любовь Борисовна</a:t>
            </a:r>
            <a:endParaRPr lang="ru-RU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</a:t>
            </a:r>
            <a:r>
              <a:rPr lang="ru-RU" sz="2600" dirty="0" smtClean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304-16-38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347-44-17                      Климкина Ирина Владимировна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304-16-38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(343) 369-47-07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</a:t>
            </a:r>
            <a:r>
              <a:rPr lang="ru-RU" sz="2400" dirty="0" smtClean="0">
                <a:latin typeface="Bookman Old Style" panose="02050604050505020204" pitchFamily="18" charset="0"/>
              </a:rPr>
              <a:t>»;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</a:t>
            </a:r>
            <a:r>
              <a:rPr lang="ru-RU" sz="2400" dirty="0" smtClean="0">
                <a:latin typeface="Bookman Old Style" panose="02050604050505020204" pitchFamily="18" charset="0"/>
              </a:rPr>
              <a:t>);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</a:t>
            </a:r>
            <a:r>
              <a:rPr lang="ru-RU" sz="2400" dirty="0" smtClean="0">
                <a:latin typeface="Bookman Old Style" panose="02050604050505020204" pitchFamily="18" charset="0"/>
              </a:rPr>
              <a:t>образования.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2023 года по март 2024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Bookman Old Style" panose="02050604050505020204" pitchFamily="18" charset="0"/>
              </a:rPr>
              <a:t>НОРМАТИВНО </a:t>
            </a:r>
            <a:r>
              <a:rPr lang="ru-RU" sz="2200" dirty="0">
                <a:latin typeface="Bookman Old Style" panose="02050604050505020204" pitchFamily="18" charset="0"/>
              </a:rPr>
              <a:t>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закон </a:t>
            </a:r>
            <a:r>
              <a:rPr lang="ru-RU" sz="1300" dirty="0">
                <a:latin typeface="Bookman Old Style" panose="02050604050505020204" pitchFamily="18" charset="0"/>
              </a:rPr>
              <a:t>от </a:t>
            </a:r>
            <a:r>
              <a:rPr lang="ru-RU" sz="1300" dirty="0" smtClean="0">
                <a:latin typeface="Bookman Old Style" panose="02050604050505020204" pitchFamily="18" charset="0"/>
              </a:rPr>
              <a:t>02.12.2019 </a:t>
            </a:r>
            <a:r>
              <a:rPr lang="ru-RU" sz="1300" dirty="0">
                <a:latin typeface="Bookman Old Style" panose="02050604050505020204" pitchFamily="18" charset="0"/>
              </a:rPr>
              <a:t>г. № 411 – ФЗ «О внесении изменений в </a:t>
            </a:r>
            <a:r>
              <a:rPr lang="ru-RU" sz="1300" dirty="0" smtClean="0">
                <a:latin typeface="Bookman Old Style" panose="02050604050505020204" pitchFamily="18" charset="0"/>
              </a:rPr>
              <a:t>ст.54 </a:t>
            </a:r>
            <a:r>
              <a:rPr lang="ru-RU" sz="1300" dirty="0">
                <a:latin typeface="Bookman Old Style" panose="02050604050505020204" pitchFamily="18" charset="0"/>
              </a:rPr>
              <a:t>Семейного кодекса </a:t>
            </a:r>
            <a:r>
              <a:rPr lang="ru-RU" sz="1300" dirty="0" smtClean="0">
                <a:latin typeface="Bookman Old Style" panose="02050604050505020204" pitchFamily="18" charset="0"/>
              </a:rPr>
              <a:t>РФ и </a:t>
            </a:r>
            <a:r>
              <a:rPr lang="ru-RU" sz="1300" dirty="0">
                <a:latin typeface="Bookman Old Style" panose="02050604050505020204" pitchFamily="18" charset="0"/>
              </a:rPr>
              <a:t>статью 67 Федерального закона «Об образовании в Российской Федерации</a:t>
            </a:r>
            <a:r>
              <a:rPr lang="ru-RU" sz="1300" dirty="0" smtClean="0">
                <a:latin typeface="Bookman Old Style" panose="02050604050505020204" pitchFamily="18" charset="0"/>
              </a:rPr>
              <a:t>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</a:t>
            </a:r>
            <a:r>
              <a:rPr lang="ru-RU" sz="1300" dirty="0" smtClean="0">
                <a:latin typeface="Bookman Old Style" panose="02050604050505020204" pitchFamily="18" charset="0"/>
              </a:rPr>
              <a:t>21.11.2022г</a:t>
            </a:r>
            <a:r>
              <a:rPr lang="ru-RU" sz="1300" dirty="0">
                <a:latin typeface="Bookman Old Style" panose="02050604050505020204" pitchFamily="18" charset="0"/>
              </a:rPr>
              <a:t>. № </a:t>
            </a:r>
            <a:r>
              <a:rPr lang="ru-RU" sz="1300" dirty="0" smtClean="0">
                <a:latin typeface="Bookman Old Style" panose="02050604050505020204" pitchFamily="18" charset="0"/>
              </a:rPr>
              <a:t>465 </a:t>
            </a:r>
            <a:r>
              <a:rPr lang="ru-RU" sz="1300" dirty="0">
                <a:latin typeface="Bookman Old Style" panose="02050604050505020204" pitchFamily="18" charset="0"/>
              </a:rPr>
              <a:t>– ФЗ «О внесении изменений в ст.54 Семейного кодекса </a:t>
            </a:r>
            <a:r>
              <a:rPr lang="ru-RU" sz="1300" dirty="0" smtClean="0">
                <a:latin typeface="Bookman Old Style" panose="02050604050505020204" pitchFamily="18" charset="0"/>
              </a:rPr>
              <a:t>РФ и ст. 67 </a:t>
            </a:r>
            <a:r>
              <a:rPr lang="ru-RU" sz="1300" dirty="0">
                <a:latin typeface="Bookman Old Style" panose="02050604050505020204" pitchFamily="18" charset="0"/>
              </a:rPr>
              <a:t>Федерального закона «Об образовании в Российской Федерации</a:t>
            </a:r>
            <a:r>
              <a:rPr lang="ru-RU" sz="1300" dirty="0" smtClean="0">
                <a:latin typeface="Bookman Old Style" panose="02050604050505020204" pitchFamily="18" charset="0"/>
              </a:rPr>
              <a:t>»;</a:t>
            </a:r>
            <a:endParaRPr lang="ru-RU" sz="1300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>
                <a:latin typeface="Bookman Old Style" panose="02050604050505020204" pitchFamily="18" charset="0"/>
              </a:rPr>
              <a:t>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Федеральный </a:t>
            </a:r>
            <a:r>
              <a:rPr lang="ru-RU" sz="1300" dirty="0">
                <a:latin typeface="Bookman Old Style" panose="02050604050505020204" pitchFamily="18" charset="0"/>
              </a:rPr>
              <a:t>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Приказ </a:t>
            </a:r>
            <a:r>
              <a:rPr lang="ru-RU" sz="1300" dirty="0">
                <a:latin typeface="Bookman Old Style" panose="02050604050505020204" pitchFamily="18" charset="0"/>
              </a:rPr>
              <a:t>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 smtClean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  <a:endParaRPr lang="ru-RU" sz="13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 smtClean="0">
                <a:latin typeface="Bookman Old Style" panose="02050604050505020204" pitchFamily="18" charset="0"/>
              </a:rPr>
              <a:t>Постановление </a:t>
            </a:r>
            <a:r>
              <a:rPr lang="ru-RU" sz="1300" dirty="0">
                <a:latin typeface="Bookman Old Style" panose="02050604050505020204" pitchFamily="18" charset="0"/>
              </a:rPr>
              <a:t>Главного государственного санитарного врача Российской Федерации от </a:t>
            </a:r>
            <a:r>
              <a:rPr lang="ru-RU" sz="1300" dirty="0" smtClean="0">
                <a:latin typeface="Bookman Old Style" panose="02050604050505020204" pitchFamily="18" charset="0"/>
              </a:rPr>
              <a:t>28.09.2020 </a:t>
            </a:r>
            <a:r>
              <a:rPr lang="ru-RU" sz="1300" dirty="0">
                <a:latin typeface="Bookman Old Style" panose="02050604050505020204" pitchFamily="18" charset="0"/>
              </a:rPr>
              <a:t>года № </a:t>
            </a:r>
            <a:r>
              <a:rPr lang="ru-RU" sz="1300" dirty="0" smtClean="0">
                <a:latin typeface="Bookman Old Style" panose="02050604050505020204" pitchFamily="18" charset="0"/>
              </a:rPr>
              <a:t>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</a:t>
            </a:r>
            <a:r>
              <a:rPr lang="ru-RU" sz="1300" b="1" dirty="0" smtClean="0">
                <a:latin typeface="Bookman Old Style" panose="02050604050505020204" pitchFamily="18" charset="0"/>
              </a:rPr>
              <a:t>2.4.3648-20 </a:t>
            </a:r>
            <a:r>
              <a:rPr lang="ru-RU" sz="1300" b="1" dirty="0">
                <a:latin typeface="Bookman Old Style" panose="02050604050505020204" pitchFamily="18" charset="0"/>
              </a:rPr>
              <a:t>«Санитарно-эпидемиологические требования </a:t>
            </a:r>
            <a:r>
              <a:rPr lang="ru-RU" sz="1300" b="1" dirty="0" smtClean="0">
                <a:latin typeface="Bookman Old Style" panose="02050604050505020204" pitchFamily="18" charset="0"/>
              </a:rPr>
              <a:t>к организациям воспитания и обучения, отдыха и оздоровления детей и молодежи»;</a:t>
            </a:r>
            <a:endParaRPr lang="ru-RU" sz="13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</a:t>
            </a:r>
            <a:r>
              <a:rPr lang="ru-RU" sz="1300" b="1" dirty="0" smtClean="0">
                <a:latin typeface="Bookman Old Style" panose="02050604050505020204" pitchFamily="18" charset="0"/>
              </a:rPr>
              <a:t>)».</a:t>
            </a:r>
            <a:endParaRPr lang="ru-RU" sz="1300" b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сада.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7(343)304-16-35.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изменениями);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</a:t>
            </a:r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)» (с изменениями);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sz="1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 (с изменениями).</a:t>
            </a:r>
            <a:endParaRPr lang="ru-RU" sz="1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r>
              <a:rPr lang="ru-RU" sz="2200" b="1" dirty="0" smtClean="0">
                <a:latin typeface="Bookman Old Style" panose="02050604050505020204" pitchFamily="18" charset="0"/>
              </a:rPr>
              <a:t/>
            </a:r>
            <a:br>
              <a:rPr lang="ru-RU" sz="2200" b="1" dirty="0" smtClean="0">
                <a:latin typeface="Bookman Old Style" panose="02050604050505020204" pitchFamily="18" charset="0"/>
              </a:rPr>
            </a:br>
            <a:r>
              <a:rPr lang="ru-RU" sz="2200" b="1" dirty="0" smtClean="0">
                <a:latin typeface="Bookman Old Style" panose="02050604050505020204" pitchFamily="18" charset="0"/>
              </a:rPr>
              <a:t>НА </a:t>
            </a:r>
            <a:r>
              <a:rPr lang="ru-RU" sz="2200" b="1" dirty="0">
                <a:latin typeface="Bookman Old Style" panose="02050604050505020204" pitchFamily="18" charset="0"/>
              </a:rPr>
              <a:t>ВНЕОЧЕРЕДНОЕ, ПЕРВООЧЕРЕДНОЕ  И ПРЕИМУЩЕСТВЕННОЕ  ПРЕДОСТАВЛЕНИЕ МЕСТ В МДОО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прокуроров;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</a:t>
            </a:r>
            <a:r>
              <a:rPr lang="ru-RU" sz="1600" dirty="0" smtClean="0">
                <a:latin typeface="Bookman Old Style" panose="02050604050505020204" pitchFamily="18" charset="0"/>
              </a:rPr>
              <a:t>РФ;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судей;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</a:t>
            </a:r>
            <a:r>
              <a:rPr lang="ru-RU" sz="1600" dirty="0" smtClean="0">
                <a:latin typeface="Bookman Old Style" panose="02050604050505020204" pitchFamily="18" charset="0"/>
              </a:rPr>
              <a:t>полиции;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</a:t>
            </a:r>
            <a:r>
              <a:rPr lang="ru-RU" sz="1600" dirty="0" smtClean="0">
                <a:latin typeface="Bookman Old Style" panose="02050604050505020204" pitchFamily="18" charset="0"/>
              </a:rPr>
              <a:t>семей;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</a:t>
            </a:r>
            <a:r>
              <a:rPr lang="ru-RU" sz="1600" dirty="0" smtClean="0">
                <a:latin typeface="Bookman Old Style" panose="02050604050505020204" pitchFamily="18" charset="0"/>
              </a:rPr>
              <a:t>…).</a:t>
            </a:r>
            <a:endParaRPr lang="ru-RU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</a:t>
            </a:r>
            <a:r>
              <a:rPr lang="ru-RU" sz="1600" dirty="0" smtClean="0">
                <a:latin typeface="Bookman Old Style" panose="02050604050505020204" pitchFamily="18" charset="0"/>
              </a:rPr>
              <a:t>воспитывающиеся </a:t>
            </a:r>
            <a:r>
              <a:rPr lang="ru-RU" sz="1600" dirty="0">
                <a:latin typeface="Bookman Old Style" panose="02050604050505020204" pitchFamily="18" charset="0"/>
              </a:rPr>
              <a:t>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</a:t>
            </a:r>
            <a:r>
              <a:rPr lang="ru-RU" sz="1500" dirty="0" smtClean="0">
                <a:latin typeface="Bookman Old Style" panose="02050604050505020204" pitchFamily="18" charset="0"/>
              </a:rPr>
              <a:t>числе усыновленные дети или находящиеся </a:t>
            </a:r>
            <a:r>
              <a:rPr lang="ru-RU" sz="1500" dirty="0">
                <a:latin typeface="Bookman Old Style" panose="02050604050505020204" pitchFamily="18" charset="0"/>
              </a:rPr>
              <a:t>под опекой или попечительством</a:t>
            </a:r>
            <a:r>
              <a:rPr lang="ru-RU" sz="1500" dirty="0" smtClean="0">
                <a:latin typeface="Bookman Old Style" panose="02050604050505020204" pitchFamily="18" charset="0"/>
              </a:rPr>
              <a:t>),</a:t>
            </a:r>
            <a:r>
              <a:rPr lang="ru-RU" sz="1600" dirty="0" smtClean="0">
                <a:latin typeface="Bookman Old Style" panose="02050604050505020204" pitchFamily="18" charset="0"/>
              </a:rPr>
              <a:t> на </a:t>
            </a:r>
            <a:r>
              <a:rPr lang="ru-RU" sz="1600" dirty="0">
                <a:latin typeface="Bookman Old Style" panose="02050604050505020204" pitchFamily="18" charset="0"/>
              </a:rPr>
              <a:t>свободное </a:t>
            </a:r>
            <a:r>
              <a:rPr lang="ru-RU" sz="1600" dirty="0" smtClean="0">
                <a:latin typeface="Bookman Old Style" panose="02050604050505020204" pitchFamily="18" charset="0"/>
              </a:rPr>
              <a:t>место </a:t>
            </a:r>
            <a:r>
              <a:rPr lang="ru-RU" sz="1600" dirty="0">
                <a:latin typeface="Bookman Old Style" panose="02050604050505020204" pitchFamily="18" charset="0"/>
              </a:rPr>
              <a:t>в МДОУ, которое </a:t>
            </a:r>
            <a:r>
              <a:rPr lang="ru-RU" sz="1600" dirty="0" smtClean="0">
                <a:latin typeface="Bookman Old Style" panose="02050604050505020204" pitchFamily="18" charset="0"/>
              </a:rPr>
              <a:t>посещают </a:t>
            </a:r>
            <a:r>
              <a:rPr lang="ru-RU" sz="1600" dirty="0">
                <a:latin typeface="Bookman Old Style" panose="02050604050505020204" pitchFamily="18" charset="0"/>
              </a:rPr>
              <a:t>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</a:t>
            </a:r>
            <a:r>
              <a:rPr lang="ru-RU" sz="1400" dirty="0" smtClean="0">
                <a:latin typeface="Bookman Old Style" panose="02050604050505020204" pitchFamily="18" charset="0"/>
              </a:rPr>
              <a:t>документа </a:t>
            </a:r>
            <a:r>
              <a:rPr lang="ru-RU" sz="1400" dirty="0">
                <a:latin typeface="Bookman Old Style" panose="02050604050505020204" pitchFamily="18" charset="0"/>
              </a:rPr>
              <a:t>об установлении опеки или договор о приемной семье или патронатном </a:t>
            </a:r>
            <a:r>
              <a:rPr lang="ru-RU" sz="1400" dirty="0" smtClean="0">
                <a:latin typeface="Bookman Old Style" panose="02050604050505020204" pitchFamily="18" charset="0"/>
              </a:rPr>
              <a:t>воспитании).</a:t>
            </a:r>
            <a:endParaRPr lang="ru-RU" sz="1400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 smtClean="0">
                <a:latin typeface="Bookman Old Style" panose="02050604050505020204" pitchFamily="18" charset="0"/>
              </a:rPr>
              <a:t>– </a:t>
            </a:r>
            <a:r>
              <a:rPr lang="ru-RU" sz="2800" b="1" dirty="0" smtClean="0">
                <a:latin typeface="Bookman Old Style" panose="02050604050505020204" pitchFamily="18" charset="0"/>
              </a:rPr>
              <a:t>Выписка из </a:t>
            </a:r>
            <a:r>
              <a:rPr lang="ru-RU" sz="2800" b="1" dirty="0">
                <a:latin typeface="Bookman Old Style" panose="02050604050505020204" pitchFamily="18" charset="0"/>
              </a:rPr>
              <a:t>реестра лицензий. </a:t>
            </a:r>
            <a:endParaRPr lang="ru-RU" sz="28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 smtClean="0">
                <a:latin typeface="Bookman Old Style" panose="02050604050505020204" pitchFamily="18" charset="0"/>
              </a:rPr>
              <a:t>Локальные </a:t>
            </a:r>
            <a:r>
              <a:rPr lang="ru-RU" sz="2800" b="1" dirty="0">
                <a:latin typeface="Bookman Old Style" panose="02050604050505020204" pitchFamily="18" charset="0"/>
              </a:rPr>
              <a:t>документы </a:t>
            </a:r>
            <a:r>
              <a:rPr lang="ru-RU" sz="2800" b="1" dirty="0" smtClean="0">
                <a:latin typeface="Bookman Old Style" panose="02050604050505020204" pitchFamily="18" charset="0"/>
              </a:rPr>
              <a:t>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4404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Формирование возрастных групп в </a:t>
            </a:r>
            <a:r>
              <a:rPr lang="ru-RU" sz="2800" b="1" dirty="0" smtClean="0">
                <a:latin typeface="Bookman Old Style" panose="02050604050505020204" pitchFamily="18" charset="0"/>
              </a:rPr>
              <a:t>МДОО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в 2023/2024 </a:t>
            </a:r>
            <a:r>
              <a:rPr lang="ru-RU" sz="2800" b="1" dirty="0">
                <a:latin typeface="Bookman Old Style" panose="02050604050505020204" pitchFamily="18" charset="0"/>
              </a:rPr>
              <a:t>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79180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    ОБЕСПЕЧЕННОСТЬ  МЕСТАМИ  В МДОО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(на 01.04.2023 года)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907149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927272"/>
              </p:ext>
            </p:extLst>
          </p:nvPr>
        </p:nvGraphicFramePr>
        <p:xfrm>
          <a:off x="680307" y="1052736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Группы кратковременного пребывания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(для детей от 1 до 2 лет)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91036"/>
              </p:ext>
            </p:extLst>
          </p:nvPr>
        </p:nvGraphicFramePr>
        <p:xfrm>
          <a:off x="457200" y="2060848"/>
          <a:ext cx="8291264" cy="30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Адрес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41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Сыромолотова, 20 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18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 103 «Родники»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Новгородцевой, 3 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36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№104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Сулимова, 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44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106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Омская, 104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53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МБДОУ детский сад № 276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Ленина,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68в 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</TotalTime>
  <Words>1329</Words>
  <Application>Microsoft Office PowerPoint</Application>
  <PresentationFormat>Экран (4:3)</PresentationFormat>
  <Paragraphs>200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2023-2024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2023/2024 учебном году</vt:lpstr>
      <vt:lpstr>    ОБЕСПЕЧЕННОСТЬ  МЕСТАМИ  В МДОО   (на 01.04.2023 года) </vt:lpstr>
      <vt:lpstr>Предоставляемые в МДОО услуги</vt:lpstr>
      <vt:lpstr> Группы кратковременного пребывания (для детей от 1 до 2 лет)</vt:lpstr>
      <vt:lpstr> Вариативные формы дошкольного образования  (по запросу родителей возможно открытие) </vt:lpstr>
      <vt:lpstr>Направленности групп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Пользователь Windows</cp:lastModifiedBy>
  <cp:revision>296</cp:revision>
  <dcterms:created xsi:type="dcterms:W3CDTF">2015-04-05T18:02:11Z</dcterms:created>
  <dcterms:modified xsi:type="dcterms:W3CDTF">2023-04-07T03:29:57Z</dcterms:modified>
</cp:coreProperties>
</file>