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56" r:id="rId3"/>
    <p:sldId id="258" r:id="rId4"/>
    <p:sldId id="262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59" r:id="rId15"/>
    <p:sldId id="263" r:id="rId16"/>
    <p:sldId id="281" r:id="rId17"/>
    <p:sldId id="282" r:id="rId18"/>
    <p:sldId id="283" r:id="rId19"/>
    <p:sldId id="284" r:id="rId20"/>
    <p:sldId id="285" r:id="rId21"/>
    <p:sldId id="286" r:id="rId22"/>
    <p:sldId id="261" r:id="rId23"/>
    <p:sldId id="264" r:id="rId24"/>
    <p:sldId id="276" r:id="rId25"/>
    <p:sldId id="277" r:id="rId26"/>
    <p:sldId id="278" r:id="rId27"/>
    <p:sldId id="279" r:id="rId28"/>
    <p:sldId id="280" r:id="rId29"/>
    <p:sldId id="26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6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2.mp3"/><Relationship Id="rId5" Type="http://schemas.openxmlformats.org/officeDocument/2006/relationships/image" Target="../media/image21.png"/><Relationship Id="rId4" Type="http://schemas.microsoft.com/office/2007/relationships/media" Target="../media/media2.mp3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ages.myshared.ru/17/1114138/slid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908032" cy="593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0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c.pics.livejournal.com/aquarel_books/51163555/194539/194539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61189" cy="58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247543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Плясовые народные песни исполнялись в быстром темпе, сопровождались веселым танцем.</a:t>
            </a:r>
            <a:endParaRPr lang="ru-RU" sz="2800" dirty="0"/>
          </a:p>
        </p:txBody>
      </p:sp>
      <p:pic>
        <p:nvPicPr>
          <p:cNvPr id="6146" name="Picture 2" descr="http://nevskie-palaty.ru/img/news/thumb1920x1080x1-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1130"/>
            <a:ext cx="7200800" cy="520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7716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www.metod-kopilka.ru/images/doc/19/12698/img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68085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17033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igslide.ru/images/45/44215/960/img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72400" cy="61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833522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2"/>
                </a:solidFill>
              </a:rPr>
              <a:t>МАРШ</a:t>
            </a:r>
            <a:endParaRPr lang="ru-RU" sz="5400" dirty="0">
              <a:solidFill>
                <a:schemeClr val="accent2"/>
              </a:solidFill>
            </a:endParaRPr>
          </a:p>
        </p:txBody>
      </p:sp>
      <p:pic>
        <p:nvPicPr>
          <p:cNvPr id="4100" name="Picture 4" descr="http://melodicula.ru/uploads/images/0/0/4/0047fa9ae55301a89bd4419b8a5999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1082"/>
            <a:ext cx="6629310" cy="49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1433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2"/>
                </a:solidFill>
              </a:rPr>
              <a:t>Виды маршей</a:t>
            </a:r>
            <a:endParaRPr lang="ru-RU" sz="4800" dirty="0">
              <a:solidFill>
                <a:schemeClr val="accent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dirty="0" smtClean="0"/>
              <a:t>Военный</a:t>
            </a:r>
          </a:p>
          <a:p>
            <a:r>
              <a:rPr lang="ru-RU" sz="3600" dirty="0" smtClean="0"/>
              <a:t>Игрушечный</a:t>
            </a:r>
          </a:p>
          <a:p>
            <a:r>
              <a:rPr lang="ru-RU" sz="3600" dirty="0" smtClean="0"/>
              <a:t>Шуточный</a:t>
            </a:r>
          </a:p>
          <a:p>
            <a:r>
              <a:rPr lang="ru-RU" sz="3600" dirty="0" smtClean="0"/>
              <a:t>Походный</a:t>
            </a:r>
          </a:p>
          <a:p>
            <a:r>
              <a:rPr lang="ru-RU" sz="3600" dirty="0" smtClean="0"/>
              <a:t>Сказочный</a:t>
            </a:r>
          </a:p>
          <a:p>
            <a:r>
              <a:rPr lang="ru-RU" sz="3600" dirty="0" smtClean="0"/>
              <a:t>Парадный</a:t>
            </a:r>
          </a:p>
          <a:p>
            <a:r>
              <a:rPr lang="ru-RU" sz="3600" dirty="0" smtClean="0"/>
              <a:t>Обрядовый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137572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Военный</a:t>
            </a:r>
            <a:endParaRPr lang="ru-RU" dirty="0"/>
          </a:p>
        </p:txBody>
      </p:sp>
      <p:pic>
        <p:nvPicPr>
          <p:cNvPr id="14340" name="Picture 4" descr="http://parad-msk.ru/wp-content/gallery/torzhestvennyj-marsh-v-chest-73-j-godovshhiny-voennogo-parada-7-noyabrya-1941-goda/paradmsk_parad_7_11_1941_2014_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3448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464447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Игрушечный</a:t>
            </a:r>
            <a:endParaRPr lang="ru-RU" dirty="0"/>
          </a:p>
        </p:txBody>
      </p:sp>
      <p:pic>
        <p:nvPicPr>
          <p:cNvPr id="15362" name="Picture 2" descr="http://images.myshared.ru/17/1160306/slide_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31968" cy="54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6586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Шуточный</a:t>
            </a:r>
            <a:endParaRPr lang="ru-RU" dirty="0"/>
          </a:p>
        </p:txBody>
      </p:sp>
      <p:pic>
        <p:nvPicPr>
          <p:cNvPr id="16388" name="Picture 4" descr="https://arhivurokov.ru/multiurok/d/c/f/dcf4956bd05f90ab7866695d60de176766a2247c/img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603" y="1556792"/>
            <a:ext cx="65287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54452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Походный</a:t>
            </a:r>
            <a:endParaRPr lang="ru-RU" dirty="0"/>
          </a:p>
        </p:txBody>
      </p:sp>
      <p:pic>
        <p:nvPicPr>
          <p:cNvPr id="18434" name="Picture 2" descr="http://svastour.ru/upload/resize_cache/iblock/d5a/1200_700_16b22fea647da8f295128ba83cdee5f87/d5a5208e9cee73ba76cca0f43e98ca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69103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21890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uto-prima.ru/images/img_user_file_58c6f073023e4_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72" y="422158"/>
            <a:ext cx="7945560" cy="595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2217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Сказочный</a:t>
            </a:r>
            <a:endParaRPr lang="ru-RU" dirty="0"/>
          </a:p>
        </p:txBody>
      </p:sp>
      <p:pic>
        <p:nvPicPr>
          <p:cNvPr id="17410" name="Picture 2" descr="https://arhivurokov.ru/multiurok/html/2017/06/13/s_593fdf4ef1122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30238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Парадный</a:t>
            </a:r>
            <a:endParaRPr lang="ru-RU" dirty="0"/>
          </a:p>
        </p:txBody>
      </p:sp>
      <p:pic>
        <p:nvPicPr>
          <p:cNvPr id="19458" name="Picture 2" descr="http://visualrian.ru/images/old_preview/79/64/796459_pre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291064" cy="508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81637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theatregzhel.ru/images/Dance/Oberek/oberek-04-TheatreGzhel-6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6536"/>
            <a:ext cx="7488832" cy="496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2"/>
                </a:solidFill>
              </a:rPr>
              <a:t>ТАНЕЦ</a:t>
            </a:r>
            <a:endParaRPr lang="ru-RU" sz="5400" dirty="0">
              <a:solidFill>
                <a:schemeClr val="accent2"/>
              </a:solidFill>
            </a:endParaRPr>
          </a:p>
        </p:txBody>
      </p:sp>
      <p:pic>
        <p:nvPicPr>
          <p:cNvPr id="3" name="вальс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11216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098213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2"/>
                </a:solidFill>
              </a:rPr>
              <a:t>Виды танцев</a:t>
            </a:r>
            <a:endParaRPr lang="ru-RU" sz="5400" dirty="0">
              <a:solidFill>
                <a:schemeClr val="accent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Хоровод</a:t>
            </a:r>
          </a:p>
          <a:p>
            <a:r>
              <a:rPr lang="ru-RU" sz="4800" dirty="0" smtClean="0"/>
              <a:t>Плясовая</a:t>
            </a:r>
          </a:p>
          <a:p>
            <a:r>
              <a:rPr lang="ru-RU" sz="4800" dirty="0" smtClean="0"/>
              <a:t>Полька</a:t>
            </a:r>
          </a:p>
          <a:p>
            <a:r>
              <a:rPr lang="ru-RU" sz="4800" dirty="0" smtClean="0"/>
              <a:t>Вальс</a:t>
            </a:r>
          </a:p>
          <a:p>
            <a:r>
              <a:rPr lang="ru-RU" sz="4800" dirty="0" smtClean="0"/>
              <a:t>Полонез</a:t>
            </a:r>
          </a:p>
          <a:p>
            <a:pPr marL="0" indent="0">
              <a:buNone/>
            </a:pPr>
            <a:endParaRPr lang="ru-RU" sz="48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8255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Хоровод – круговой танец, </a:t>
            </a:r>
            <a:r>
              <a:rPr lang="ru-RU" b="0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sz="2700" dirty="0">
                <a:solidFill>
                  <a:srgbClr val="00B0F0"/>
                </a:solidFill>
                <a:latin typeface="Arial"/>
              </a:rPr>
              <a:t>содержащий в </a:t>
            </a:r>
            <a:r>
              <a:rPr lang="ru-RU" sz="2700" dirty="0" smtClean="0">
                <a:solidFill>
                  <a:srgbClr val="00B0F0"/>
                </a:solidFill>
                <a:latin typeface="Arial"/>
              </a:rPr>
              <a:t>себе </a:t>
            </a:r>
            <a:r>
              <a:rPr lang="ru-RU" sz="2700" dirty="0">
                <a:solidFill>
                  <a:srgbClr val="00B0F0"/>
                </a:solidFill>
                <a:latin typeface="Arial"/>
              </a:rPr>
              <a:t>об­ря­до­вое или </a:t>
            </a:r>
            <a:r>
              <a:rPr lang="ru-RU" sz="2700" dirty="0" err="1">
                <a:solidFill>
                  <a:srgbClr val="00B0F0"/>
                </a:solidFill>
                <a:latin typeface="Arial"/>
              </a:rPr>
              <a:t>не­об­ря­до­вое</a:t>
            </a:r>
            <a:r>
              <a:rPr lang="ru-RU" sz="2700" dirty="0">
                <a:solidFill>
                  <a:srgbClr val="00B0F0"/>
                </a:solidFill>
                <a:latin typeface="Arial"/>
              </a:rPr>
              <a:t> мас­со­вое иг­ро­вое дей­ст­во, та­нец, </a:t>
            </a:r>
            <a:r>
              <a:rPr lang="ru-RU" sz="2700" dirty="0" smtClean="0">
                <a:solidFill>
                  <a:srgbClr val="00B0F0"/>
                </a:solidFill>
                <a:latin typeface="Arial"/>
              </a:rPr>
              <a:t>пе­ние.</a:t>
            </a:r>
            <a:endParaRPr lang="ru-RU" sz="2700" dirty="0">
              <a:solidFill>
                <a:srgbClr val="00B0F0"/>
              </a:solidFill>
            </a:endParaRPr>
          </a:p>
        </p:txBody>
      </p:sp>
      <p:pic>
        <p:nvPicPr>
          <p:cNvPr id="9218" name="Picture 2" descr="https://i.ytimg.com/vi/FZfDRNKEVwY/hq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598" y="1340768"/>
            <a:ext cx="7080786" cy="531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99099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Плясовая (русский народный танец)</a:t>
            </a:r>
            <a:r>
              <a:rPr lang="ru-RU" sz="2400" b="0" dirty="0" smtClean="0">
                <a:solidFill>
                  <a:srgbClr val="00B0F0"/>
                </a:solidFill>
              </a:rPr>
              <a:t>- исполняется в быстром темпе. Танцоры используют большое количество разнообразных движений.</a:t>
            </a:r>
            <a:endParaRPr lang="ru-RU" sz="2400" dirty="0"/>
          </a:p>
        </p:txBody>
      </p:sp>
      <p:pic>
        <p:nvPicPr>
          <p:cNvPr id="10242" name="Picture 2" descr="https://i.ytimg.com/vi/Z7rKHdfkTnU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286522" cy="485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200936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Полька</a:t>
            </a:r>
            <a:r>
              <a:rPr lang="ru-RU" sz="2800" b="0" dirty="0" smtClean="0">
                <a:solidFill>
                  <a:srgbClr val="00B0F0"/>
                </a:solidFill>
              </a:rPr>
              <a:t>- чешский танец. Исполняется в быстром темпе. Основное </a:t>
            </a:r>
            <a:r>
              <a:rPr lang="ru-RU" sz="2800" b="0" dirty="0">
                <a:solidFill>
                  <a:srgbClr val="00B0F0"/>
                </a:solidFill>
              </a:rPr>
              <a:t>д</a:t>
            </a:r>
            <a:r>
              <a:rPr lang="ru-RU" sz="2800" b="0" dirty="0" smtClean="0">
                <a:solidFill>
                  <a:srgbClr val="00B0F0"/>
                </a:solidFill>
              </a:rPr>
              <a:t>вижение – подскоки.</a:t>
            </a:r>
            <a:endParaRPr lang="ru-RU" dirty="0"/>
          </a:p>
        </p:txBody>
      </p:sp>
      <p:pic>
        <p:nvPicPr>
          <p:cNvPr id="11266" name="Picture 2" descr="http://4.bp.blogspot.com/-q_uT6Y1mpCw/VXMXu-E6vWI/AAAAAAAABRI/u_Pf29dl0jE/s1600/17.%2B%25D0%259D%25D0%25B5%25D0%25BC%25D0%25B5%25D1%2586%25D0%25BA%25D0%25B0%25D1%258F%2B%25D0%25BF%25D0%25B5%25D1%2581%25D0%25B5%25D0%25BD%25D0%25BA%25D0%25B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2866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78467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Вальс- парный танец</a:t>
            </a:r>
            <a:r>
              <a:rPr lang="ru-RU" dirty="0" smtClean="0"/>
              <a:t>.</a:t>
            </a:r>
            <a:r>
              <a:rPr lang="ru-RU" b="0" dirty="0">
                <a:solidFill>
                  <a:srgbClr val="252425"/>
                </a:solidFill>
                <a:latin typeface="times new roman"/>
              </a:rPr>
              <a:t> </a:t>
            </a:r>
            <a:r>
              <a:rPr lang="ru-RU" sz="2700" dirty="0">
                <a:solidFill>
                  <a:srgbClr val="00B0F0"/>
                </a:solidFill>
                <a:latin typeface="times new roman"/>
              </a:rPr>
              <a:t>Название танца происходит от немецкого слова «</a:t>
            </a:r>
            <a:r>
              <a:rPr lang="ru-RU" sz="2700" dirty="0" err="1">
                <a:solidFill>
                  <a:srgbClr val="00B0F0"/>
                </a:solidFill>
                <a:latin typeface="times new roman"/>
              </a:rPr>
              <a:t>walzer</a:t>
            </a:r>
            <a:r>
              <a:rPr lang="ru-RU" sz="2700" dirty="0">
                <a:solidFill>
                  <a:srgbClr val="00B0F0"/>
                </a:solidFill>
                <a:latin typeface="times new roman"/>
              </a:rPr>
              <a:t>», которое означает кружиться, вращаться</a:t>
            </a:r>
            <a:r>
              <a:rPr lang="ru-RU" sz="2700" dirty="0" smtClean="0">
                <a:solidFill>
                  <a:srgbClr val="00B0F0"/>
                </a:solidFill>
                <a:latin typeface="times new roman"/>
              </a:rPr>
              <a:t>. Исполняется на счет «раз, два, три».</a:t>
            </a:r>
            <a:endParaRPr lang="ru-RU" sz="2700" dirty="0">
              <a:solidFill>
                <a:srgbClr val="00B0F0"/>
              </a:solidFill>
            </a:endParaRPr>
          </a:p>
        </p:txBody>
      </p:sp>
      <p:pic>
        <p:nvPicPr>
          <p:cNvPr id="12290" name="Picture 2" descr="http://www.matrony.ru/wp-content/uploads/2015/03/zahod_gender-e1426030266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8408120" cy="420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88247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err="1" smtClean="0">
                <a:solidFill>
                  <a:schemeClr val="tx1"/>
                </a:solidFill>
                <a:latin typeface="Arial"/>
              </a:rPr>
              <a:t>Полоне́з</a:t>
            </a:r>
            <a:r>
              <a:rPr lang="ru-RU" sz="2000" b="0" dirty="0">
                <a:solidFill>
                  <a:schemeClr val="tx1"/>
                </a:solidFill>
                <a:latin typeface="Arial"/>
              </a:rPr>
              <a:t> — </a:t>
            </a:r>
            <a:r>
              <a:rPr lang="ru-RU" sz="2000" dirty="0">
                <a:solidFill>
                  <a:srgbClr val="00B0F0"/>
                </a:solidFill>
                <a:latin typeface="Arial"/>
              </a:rPr>
              <a:t>торжественный танец-шествие в умеренном темпе, имеющий польское происхождение. Исполнялся, как правило, в начале балов, подчеркивая возвышенный характер праздника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13314" name="Picture 2" descr="https://fs00.infourok.ru/images/doc/78/94014/hello_html_m3a944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572" y="1484784"/>
            <a:ext cx="7740860" cy="516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19781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97552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2"/>
                </a:solidFill>
              </a:rPr>
              <a:t>ПЕСНЯ</a:t>
            </a:r>
            <a:endParaRPr lang="ru-RU" sz="5400" dirty="0">
              <a:solidFill>
                <a:schemeClr val="accent2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32911"/>
            <a:ext cx="6624736" cy="49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хор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5085184"/>
            <a:ext cx="609600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20655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2"/>
                </a:solidFill>
              </a:rPr>
              <a:t>Виды песен</a:t>
            </a:r>
            <a:endParaRPr lang="ru-RU" sz="6000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Народные</a:t>
            </a:r>
          </a:p>
          <a:p>
            <a:r>
              <a:rPr lang="ru-RU" sz="6600" dirty="0" smtClean="0"/>
              <a:t>авторские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324869269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2"/>
                </a:solidFill>
              </a:rPr>
              <a:t>Виды народных песен</a:t>
            </a:r>
            <a:endParaRPr lang="ru-RU" sz="5400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/>
              <a:t>Лирические</a:t>
            </a:r>
          </a:p>
          <a:p>
            <a:r>
              <a:rPr lang="ru-RU" sz="3200" dirty="0" smtClean="0"/>
              <a:t>Обрядовые</a:t>
            </a:r>
          </a:p>
          <a:p>
            <a:r>
              <a:rPr lang="ru-RU" sz="3200" dirty="0" smtClean="0"/>
              <a:t>Трудовые</a:t>
            </a:r>
          </a:p>
          <a:p>
            <a:r>
              <a:rPr lang="ru-RU" sz="3200" dirty="0" smtClean="0"/>
              <a:t>Плачи-причитания</a:t>
            </a:r>
          </a:p>
          <a:p>
            <a:r>
              <a:rPr lang="ru-RU" sz="3200" dirty="0" smtClean="0"/>
              <a:t>Колыбельные</a:t>
            </a:r>
          </a:p>
          <a:p>
            <a:r>
              <a:rPr lang="ru-RU" sz="3200" dirty="0" smtClean="0"/>
              <a:t>Плясовые</a:t>
            </a:r>
          </a:p>
          <a:p>
            <a:r>
              <a:rPr lang="ru-RU" sz="3200" dirty="0" smtClean="0"/>
              <a:t>Хороводные</a:t>
            </a:r>
          </a:p>
          <a:p>
            <a:r>
              <a:rPr lang="ru-RU" sz="3200" dirty="0" smtClean="0"/>
              <a:t>Частушка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90684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arhivurokov.ru/multiurok/6/0/9/609f9e9e62cfd228f6ffe6c1991bba8af712f5a8/img17.jp</a:t>
            </a:r>
            <a:endParaRPr lang="ru-RU" dirty="0"/>
          </a:p>
        </p:txBody>
      </p:sp>
      <p:pic>
        <p:nvPicPr>
          <p:cNvPr id="1026" name="Picture 2" descr="https://arhivurokov.ru/multiurok/6/0/9/609f9e9e62cfd228f6ffe6c1991bba8af712f5a8/img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33442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5/339941/slide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29518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fs01.infourok.ru/images/doc/17/21954/img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ds03.infourok.ru/uploads/ex/12c6/0005b815-42d739e6/img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4" y="260648"/>
            <a:ext cx="8317011" cy="62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4289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03bc/000372a3-723909ad/1/img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247901" cy="46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175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115</TotalTime>
  <Words>126</Words>
  <Application>Microsoft Office PowerPoint</Application>
  <PresentationFormat>Экран (4:3)</PresentationFormat>
  <Paragraphs>43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Паркет</vt:lpstr>
      <vt:lpstr>Слайд 1</vt:lpstr>
      <vt:lpstr>Слайд 2</vt:lpstr>
      <vt:lpstr>ПЕСНЯ</vt:lpstr>
      <vt:lpstr>Виды песен</vt:lpstr>
      <vt:lpstr>Виды народных песен</vt:lpstr>
      <vt:lpstr>Слайд 6</vt:lpstr>
      <vt:lpstr>Слайд 7</vt:lpstr>
      <vt:lpstr>Слайд 8</vt:lpstr>
      <vt:lpstr>Слайд 9</vt:lpstr>
      <vt:lpstr>Слайд 10</vt:lpstr>
      <vt:lpstr>Плясовые народные песни исполнялись в быстром темпе, сопровождались веселым танцем.</vt:lpstr>
      <vt:lpstr>Слайд 12</vt:lpstr>
      <vt:lpstr>Слайд 13</vt:lpstr>
      <vt:lpstr>МАРШ</vt:lpstr>
      <vt:lpstr>Виды маршей</vt:lpstr>
      <vt:lpstr>Военный</vt:lpstr>
      <vt:lpstr>Игрушечный</vt:lpstr>
      <vt:lpstr>Шуточный</vt:lpstr>
      <vt:lpstr>Походный</vt:lpstr>
      <vt:lpstr>Сказочный</vt:lpstr>
      <vt:lpstr>Парадный</vt:lpstr>
      <vt:lpstr>ТАНЕЦ</vt:lpstr>
      <vt:lpstr>Виды танцев</vt:lpstr>
      <vt:lpstr>Хоровод – круговой танец,  содержащий в себе об­ря­до­вое или не­об­ря­до­вое мас­со­вое иг­ро­вое дей­ст­во, та­нец, пе­ние.</vt:lpstr>
      <vt:lpstr>Плясовая (русский народный танец)- исполняется в быстром темпе. Танцоры используют большое количество разнообразных движений.</vt:lpstr>
      <vt:lpstr>Полька- чешский танец. Исполняется в быстром темпе. Основное движение – подскоки.</vt:lpstr>
      <vt:lpstr>Вальс- парный танец. Название танца происходит от немецкого слова «walzer», которое означает кружиться, вращаться. Исполняется на счет «раз, два, три».</vt:lpstr>
      <vt:lpstr>Полоне́з — торжественный танец-шествие в умеренном темпе, имеющий польское происхождение. Исполнялся, как правило, в начале балов, подчеркивая возвышенный характер праздника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13</cp:revision>
  <dcterms:created xsi:type="dcterms:W3CDTF">2017-06-01T08:18:23Z</dcterms:created>
  <dcterms:modified xsi:type="dcterms:W3CDTF">2020-04-03T15:54:27Z</dcterms:modified>
</cp:coreProperties>
</file>