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7103745" cy="10234295"/>
  <p:custDataLst>
    <p:tags r:id="rId19"/>
  </p:custDataLst>
  <p:defaultTextStyle>
    <a:lvl1pPr marL="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1pPr>
    <a:lvl2pPr marL="4572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2pPr>
    <a:lvl3pPr marL="9144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3pPr>
    <a:lvl4pPr marL="13716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4pPr>
    <a:lvl5pPr marL="18288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5pPr>
    <a:lvl6pPr marL="22860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6pPr>
    <a:lvl7pPr marL="27432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7pPr>
    <a:lvl8pPr marL="32004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8pPr>
    <a:lvl9pPr marL="36576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800" b="0" i="0" u="none" strike="noStrike" kern="1" spc="0" baseline="0">
        <a:solidFill>
          <a:schemeClr val="tx1"/>
        </a:solidFill>
        <a:effectLst/>
        <a:latin typeface="Calibri" pitchFamily="2" charset="-52"/>
        <a:ea typeface="Calibri" pitchFamily="2" charset="-52"/>
        <a:cs typeface="Calibri" pitchFamily="2" charset="-52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dt="1715792918" val="982" revOS="4"/>
      <pr:smFileRevision xmlns:pr="smNativeData" dt="1715792918" val="0"/>
      <pr:guideOptions xmlns:pr="smNativeData" dt="1715792918" snapToBorders="1" snapToGuides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 snapToGrid="0" showGuides="1">
      <p:cViewPr varScale="1">
        <p:scale>
          <a:sx n="60" d="100"/>
          <a:sy n="60" d="100"/>
        </p:scale>
        <p:origin x="410" y="210"/>
      </p:cViewPr>
      <p:guideLst>
        <p:guide orient="horz" pos="2121"/>
        <p:guide pos="384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13" d="100"/>
        <a:sy n="13" d="100"/>
      </p:scale>
      <p:origin x="0" y="0"/>
    </p:cViewPr>
  </p:sorterViewPr>
  <p:notesViewPr>
    <p:cSldViewPr snapToGrid="0" showGuides="1">
      <p:cViewPr>
        <p:scale>
          <a:sx n="60" d="100"/>
          <a:sy n="60" d="100"/>
        </p:scale>
        <p:origin x="410" y="210"/>
      </p:cViewPr>
    </p:cSldViewPr>
  </p:notesViewPr>
  <p:gridSpacing cx="71755" cy="71755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tags" Target="tags/tag1.xml" /><Relationship Id="rId2" Type="http://schemas.openxmlformats.org/officeDocument/2006/relationships/notesMaster" Target="notesMasters/notesMaster1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handoutMaster" Target="handoutMasters/handout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Placeholder 1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AAAAAPASAAApAwAAEAAAACYAAAAIAAAAP48AAAAAAAA="/>
              </a:ext>
            </a:extLst>
          </p:cNvSpPr>
          <p:nvPr>
            <p:ph type="hdr" sz="quarter"/>
          </p:nvPr>
        </p:nvSpPr>
        <p:spPr>
          <a:xfrm>
            <a:off x="0" y="0"/>
            <a:ext cx="3078480" cy="51371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zh-cn" sz="1245"/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zh-cn"/>
            </a:pPr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BGAAAAAAAALArAAApAwAAEAAAACYAAAAIAAAAP48AAAAAAAA="/>
              </a:ext>
            </a:extLst>
          </p:cNvSpPr>
          <p:nvPr>
            <p:ph type="dt" sz="quarter" idx="1"/>
          </p:nvPr>
        </p:nvSpPr>
        <p:spPr>
          <a:xfrm>
            <a:off x="4023995" y="0"/>
            <a:ext cx="3077845" cy="51371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zh-cn" sz="1245"/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zh-cn"/>
            </a:pPr>
            <a:fld id="{BC313988-C651-64CF-1F89-309A77C7E965}" type="datetime1">
              <a:t/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val="SMDATA_13_FuxE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zDsAAPASAAD1PgAAEAAAACYAAAAIAAAAv48AAAAAAAA="/>
              </a:ext>
            </a:extLst>
          </p:cNvSpPr>
          <p:nvPr>
            <p:ph type="ftr" sz="quarter" idx="2"/>
          </p:nvPr>
        </p:nvSpPr>
        <p:spPr>
          <a:xfrm>
            <a:off x="0" y="9720580"/>
            <a:ext cx="3078480" cy="513715"/>
          </a:xfrm>
          <a:prstGeom prst="rect">
            <a:avLst/>
          </a:prstGeo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zh-cn" sz="1245"/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zh-cn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val="SMDATA_13_FuxE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BGAAAzDsAALArAAD1PgAAEAAAACYAAAAIAAAAv48AAAAAAAA="/>
              </a:ext>
            </a:extLst>
          </p:cNvSpPr>
          <p:nvPr>
            <p:ph type="sldNum" sz="quarter" idx="3"/>
          </p:nvPr>
        </p:nvSpPr>
        <p:spPr>
          <a:xfrm>
            <a:off x="4023995" y="9720580"/>
            <a:ext cx="3077845" cy="513715"/>
          </a:xfrm>
          <a:prstGeom prst="rect">
            <a:avLst/>
          </a:prstGeo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zh-cn" sz="1245"/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zh-cn"/>
            </a:pPr>
            <a:fld id="{BC3129F5-BB51-64DF-1F89-4D8A67C7E91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Header Placeholder 1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AAAAAPASAAAoAwAAEAAAACYAAAAIAAAAP48AAAAAAAA="/>
              </a:ext>
            </a:extLst>
          </p:cNvSpPr>
          <p:nvPr>
            <p:ph type="hdr" sz="quarter"/>
          </p:nvPr>
        </p:nvSpPr>
        <p:spPr>
          <a:xfrm>
            <a:off x="0" y="0"/>
            <a:ext cx="3078480" cy="5130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zh-cn" sz="1200"/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zh-cn"/>
            </a:pPr>
          </a:p>
        </p:txBody>
      </p:sp>
      <p:sp>
        <p:nvSpPr>
          <p:cNvPr id="3" name="Slide Number Placeholder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CGAAAAAAAALErAAAoAwAAEAAAACYAAAAIAAAAP48AAAAAAAA="/>
              </a:ext>
            </a:extLst>
          </p:cNvSpPr>
          <p:nvPr>
            <p:ph type="dt" idx="1"/>
          </p:nvPr>
        </p:nvSpPr>
        <p:spPr>
          <a:xfrm>
            <a:off x="4024630" y="0"/>
            <a:ext cx="3077845" cy="51308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zh-cn" sz="1200"/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zh-cn"/>
            </a:pPr>
            <a:fld id="{BC314145-0B51-64B7-1F89-FDE20FC7E9A8}" type="datetime1">
              <a:t/>
            </a:fld>
          </a:p>
        </p:txBody>
      </p:sp>
      <p:sp>
        <p:nvSpPr>
          <p:cNvPr id="4" name="Slide Image Placehoder 3"/>
          <p:cNvSpPr>
            <a:spLocks noGrp="1" noChangeArrowheads="1"/>
            <a:extLst>
              <a:ext uri="smNativeData">
                <pr:smNativeData xmlns:pr="smNativeData" val="SMDATA_13_FuxEZhMAAAAlAAAAZAAAAC0AAAAAkAAAAEgAAACQAAAASA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H9/fwAAAAADzMzMAMDA/wB/f38AAAAAAAAAAAAAAAAAAAAAAAAAAAAhAAAAGAAAABQAAAD4AgAA3wcAAL4oAAAfHQAAEAAAACYAAAAIAAAAvw8AAP8fAAA="/>
              </a:ext>
            </a:extLst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</p:sp>
      <p:sp>
        <p:nvSpPr>
          <p:cNvPr id="5" name="Note Placeholder 4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BgBAAATh4AAFYnAAAXNwAAEAAAACYAAAAIAAAAPw8AAP8fAAA="/>
              </a:ext>
            </a:extLst>
          </p:cNvSpPr>
          <p:nvPr>
            <p:ph type="body" idx="3"/>
          </p:nvPr>
        </p:nvSpPr>
        <p:spPr>
          <a:xfrm>
            <a:off x="711200" y="4926330"/>
            <a:ext cx="5683250" cy="4029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val="SMDATA_13_FuxE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AAAAAzjsAAPASAAD2PgAAEAAAACYAAAAIAAAAv48AAP8fAAA="/>
              </a:ext>
            </a:extLst>
          </p:cNvSpPr>
          <p:nvPr>
            <p:ph type="ftr" sz="quarter" idx="4"/>
          </p:nvPr>
        </p:nvSpPr>
        <p:spPr>
          <a:xfrm>
            <a:off x="0" y="9721850"/>
            <a:ext cx="3078480" cy="51308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zh-cn" sz="1200"/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zh-cn"/>
            </a:p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val="SMDATA_13_FuxEZ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CGAAAzjsAALErAAD2PgAAEAAAACYAAAAIAAAAv48AAP8fAAA="/>
              </a:ext>
            </a:extLst>
          </p:cNvSpPr>
          <p:nvPr>
            <p:ph type="sldNum" sz="quarter" idx="5"/>
          </p:nvPr>
        </p:nvSpPr>
        <p:spPr>
          <a:xfrm>
            <a:off x="4024630" y="9721850"/>
            <a:ext cx="3077845" cy="51308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zh-cn" sz="1200"/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zh-cn"/>
            </a:pPr>
            <a:fld id="{BC31640C-4251-6492-1F89-B4C72AC7E9E1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en-us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1pPr>
    <a:lvl2pPr marL="4572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en-us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2pPr>
    <a:lvl3pPr marL="9144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en-us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3pPr>
    <a:lvl4pPr marL="13716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en-us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4pPr>
    <a:lvl5pPr marL="18288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en-us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5pPr>
    <a:lvl6pPr marL="22860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6pPr>
    <a:lvl7pPr marL="27432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7pPr>
    <a:lvl8pPr marL="32004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8pPr>
    <a:lvl9pPr marL="3657600" marR="0" indent="0" algn="l" defTabSz="914400">
      <a:lnSpc>
        <a:spcPct val="100000"/>
      </a:lnSpc>
      <a:spcBef>
        <a:spcPct val="0"/>
      </a:spcBef>
      <a:spcAft>
        <a:spcPct val="0"/>
      </a:spcAft>
      <a:buNone/>
      <a:defRPr lang="zh-cn" sz="1200" b="0" i="0" u="none" strike="noStrike" kern="1" spc="0" baseline="0">
        <a:solidFill>
          <a:schemeClr val="tx1"/>
        </a:solidFill>
        <a:effectLst/>
        <a:latin typeface="微软雅黑" charset="0"/>
        <a:ea typeface="微软雅黑" charset="0"/>
        <a:cs typeface="微软雅黑" charset="0"/>
      </a:defRPr>
    </a:lvl9pPr>
  </p:notesStyle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FuxEZh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gCQAAIwgAAKBBAACYFQAAEAAAACYAAAAIAAAAgaAAAAAAAAA="/>
              </a:ext>
            </a:extLst>
          </p:cNvSpPr>
          <p:nvPr>
            <p:ph type="ctrTitle"/>
          </p:nvPr>
        </p:nvSpPr>
        <p:spPr>
          <a:xfrm>
            <a:off x="1524000" y="1322705"/>
            <a:ext cx="9144000" cy="218757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ctr">
              <a:lnSpc>
                <a:spcPct val="130000"/>
              </a:lnSpc>
              <a:defRPr lang="en-us" sz="6000">
                <a:effectLst/>
                <a:latin typeface="Calibri Light" pitchFamily="2" charset="-52"/>
                <a:ea typeface="Calibri Light" pitchFamily="2" charset="-52"/>
                <a:cs typeface="Calibri Light" pitchFamily="2" charset="-52"/>
              </a:defRPr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Date Placeholder  3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BC317839-7751-648E-1F89-81DB36C7E9D4}" type="datetime1">
              <a:t/>
            </a:fld>
          </a:p>
        </p:txBody>
      </p:sp>
      <p:sp>
        <p:nvSpPr>
          <p:cNvPr id="4" name="Footer Placeholder 4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5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BC311578-3651-64E3-1F89-C0B65BC7E995}" type="slidenum">
              <a:t/>
            </a:fld>
          </a:p>
        </p:txBody>
      </p:sp>
      <p:sp>
        <p:nvSpPr>
          <p:cNvPr id="6" name="Subtitle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BgCQAAKRYAAKBBAABYIAAAEAAAACYAAAAIAAAAAaAAAAAAAAA="/>
              </a:ext>
            </a:extLst>
          </p:cNvSpPr>
          <p:nvPr>
            <p:ph type="subTitle" idx="1"/>
          </p:nvPr>
        </p:nvSpPr>
        <p:spPr>
          <a:xfrm>
            <a:off x="1524000" y="3602355"/>
            <a:ext cx="9144000" cy="16554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400">
                <a:solidFill>
                  <a:srgbClr val="3F3F3F"/>
                </a:solidFill>
                <a:effectLst/>
                <a:latin typeface="Calibri Light" pitchFamily="2" charset="-52"/>
                <a:ea typeface="Calibri Light" pitchFamily="2" charset="-52"/>
                <a:cs typeface="Calibri Light" pitchFamily="2" charset="-52"/>
              </a:defRPr>
            </a:lvl1pPr>
            <a:lvl2pPr marL="457200" indent="0" algn="ctr">
              <a:buNone/>
              <a:defRPr lang="en-us" sz="2000"/>
            </a:lvl2pPr>
            <a:lvl3pPr marL="914400" indent="0" algn="ctr">
              <a:buNone/>
              <a:defRPr lang="en-us" sz="1800"/>
            </a:lvl3pPr>
            <a:lvl4pPr marL="1371600" indent="0" algn="ctr">
              <a:buNone/>
              <a:defRPr lang="en-us" sz="1600"/>
            </a:lvl4pPr>
            <a:lvl5pPr marL="1828800" indent="0" algn="ctr">
              <a:buNone/>
              <a:defRPr lang="en-us" sz="1600"/>
            </a:lvl5pPr>
            <a:lvl6pPr marL="2286000" indent="0" algn="ctr">
              <a:buNone/>
              <a:defRPr lang="zh-cn" sz="1600"/>
            </a:lvl6pPr>
            <a:lvl7pPr marL="2743200" indent="0" algn="ctr">
              <a:buNone/>
              <a:defRPr lang="zh-cn" sz="1600"/>
            </a:lvl7pPr>
            <a:lvl8pPr marL="3200400" indent="0" algn="ctr">
              <a:buNone/>
              <a:defRPr lang="zh-cn" sz="1600"/>
            </a:lvl8pPr>
            <a:lvl9pPr marL="3657600" indent="0" algn="ctr">
              <a:buNone/>
              <a:defRPr lang="zh-cn" sz="1600"/>
            </a:lvl9pPr>
          </a:lstStyle>
          <a:p>
            <a:pPr>
              <a:defRPr lang="en-us"/>
            </a:pPr>
            <a:r>
              <a:t>Click to edit Master subtitle style</a:t>
            </a: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8AwAAlwEAAKxEAAC/CQAAEAAAACYAAAAIAAAAAaAAAAAAAAA="/>
              </a:ext>
            </a:extLst>
          </p:cNvSpPr>
          <p:nvPr>
            <p:ph type="title"/>
          </p:nvPr>
        </p:nvSpPr>
        <p:spPr>
          <a:xfrm>
            <a:off x="647700" y="258445"/>
            <a:ext cx="10515600" cy="132588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lang="en-us" sz="4400" b="1">
                <a:effectLst/>
                <a:latin typeface="Calibri Light" pitchFamily="2" charset="-52"/>
                <a:ea typeface="Calibri Light" pitchFamily="2" charset="-52"/>
                <a:cs typeface="Calibri Light" pitchFamily="2" charset="-52"/>
              </a:defRPr>
            </a:lvl1pPr>
            <a:lvl2pPr>
              <a:defRPr lang="zh-cn"/>
            </a:lvl2pPr>
            <a:lvl3pPr>
              <a:defRPr lang="zh-cn"/>
            </a:lvl3pPr>
            <a:lvl4pPr>
              <a:defRPr lang="zh-cn"/>
            </a:lvl4pPr>
            <a:lvl5pPr>
              <a:defRPr lang="zh-cn"/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8AwAAOwsAAKxEAAAAJgAAEAAAACYAAAAIAAAAAaAAAAAAAAA="/>
              </a:ext>
            </a:extLst>
          </p:cNvSpPr>
          <p:nvPr>
            <p:ph idx="1"/>
          </p:nvPr>
        </p:nvSpPr>
        <p:spPr>
          <a:xfrm>
            <a:off x="647700" y="1825625"/>
            <a:ext cx="10515600" cy="43516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2800">
                <a:solidFill>
                  <a:srgbClr val="3F3F3F"/>
                </a:solidFill>
                <a:latin typeface="Calibri Light" pitchFamily="2" charset="-52"/>
                <a:ea typeface="Calibri Light" pitchFamily="2" charset="-52"/>
                <a:cs typeface="Calibri Light" pitchFamily="2" charset="-52"/>
              </a:defRPr>
            </a:lvl1pPr>
            <a:lvl2pPr>
              <a:defRPr lang="en-us" sz="2400">
                <a:solidFill>
                  <a:srgbClr val="3F3F3F"/>
                </a:solidFill>
                <a:latin typeface="Calibri Light" pitchFamily="2" charset="-52"/>
                <a:ea typeface="Calibri Light" pitchFamily="2" charset="-52"/>
                <a:cs typeface="Calibri Light" pitchFamily="2" charset="-52"/>
              </a:defRPr>
            </a:lvl2pPr>
            <a:lvl3pPr>
              <a:defRPr lang="en-us" sz="2000">
                <a:solidFill>
                  <a:srgbClr val="3F3F3F"/>
                </a:solidFill>
                <a:latin typeface="Calibri Light" pitchFamily="2" charset="-52"/>
                <a:ea typeface="Calibri Light" pitchFamily="2" charset="-52"/>
                <a:cs typeface="Calibri Light" pitchFamily="2" charset="-52"/>
              </a:defRPr>
            </a:lvl3pPr>
            <a:lvl4pPr>
              <a:defRPr lang="en-us" sz="1800">
                <a:solidFill>
                  <a:srgbClr val="3F3F3F"/>
                </a:solidFill>
                <a:latin typeface="Calibri Light" pitchFamily="2" charset="-52"/>
                <a:ea typeface="Calibri Light" pitchFamily="2" charset="-52"/>
                <a:cs typeface="Calibri Light" pitchFamily="2" charset="-52"/>
              </a:defRPr>
            </a:lvl4pPr>
            <a:lvl5pPr>
              <a:defRPr lang="en-us" sz="1800">
                <a:solidFill>
                  <a:srgbClr val="3F3F3F"/>
                </a:solidFill>
                <a:latin typeface="Calibri Light" pitchFamily="2" charset="-52"/>
                <a:ea typeface="Calibri Light" pitchFamily="2" charset="-52"/>
                <a:cs typeface="Calibri Light" pitchFamily="2" charset="-52"/>
              </a:defRPr>
            </a:lvl5pPr>
            <a:lvl6pPr>
              <a:defRPr lang="zh-cn"/>
            </a:lvl6pPr>
            <a:lvl7pPr>
              <a:defRPr lang="zh-cn"/>
            </a:lvl7pPr>
            <a:lvl8pPr>
              <a:defRPr lang="zh-cn"/>
            </a:lvl8pPr>
            <a:lvl9pPr>
              <a:defRPr lang="zh-cn"/>
            </a:lvl9pPr>
          </a:lstStyle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 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AoBQAAGicAAAgWAABZKQAAEAAAACYAAAAIAAAAAAAAAAAAAAA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BC310FCB-8551-64F9-1F89-73AC41C7E926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///8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YGAAAGicAACgyAABZKQAAEAAAACYAAAAIAAAAAAAAAAAAAAA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 5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AAAAAFAAAAAQAAAAAAAAAAAAAAAAAAAAAAAAAAAAAAAAAAAAAAAAAAAAAAAn9/fwAAAAADzMzMAMDA/wB/f38AAAAAAAAAAAAAAAAAAAAAAAAAAAAhAAAAGAAAABQAAAD4NAAAGicAANhFAABZKQAAEAAAACYAAAAIAAAAAAAAAAAAAAA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BC314F2C-6251-64B9-1F89-94EC01C7E9C1}" type="slidenum">
              <a:t/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flip="none" rotWithShape="0">
          <a:gsLst>
            <a:gs pos="0">
              <a:srgbClr val="F7FAFD"/>
            </a:gs>
            <a:gs pos="74000">
              <a:srgbClr val="B5D1EC"/>
            </a:gs>
            <a:gs pos="83000">
              <a:srgbClr val="B5D1EC"/>
            </a:gs>
            <a:gs pos="100000">
              <a:srgbClr val="CEE1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oBQAAPwIAANhFAABnCgAAEAAAACYAAAAIAAAAvy8AAAAAAAA="/>
              </a:ext>
            </a:extLst>
          </p:cNvSpPr>
          <p:nvPr>
            <p:ph type="title"/>
          </p:nvPr>
        </p:nvSpPr>
        <p:spPr>
          <a:xfrm>
            <a:off x="838200" y="365125"/>
            <a:ext cx="10515600" cy="1325880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title style</a:t>
            </a:r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oBQAAOwsAANhFAAAAJgAAEAAAACYAAAAIAAAAPy8AAAAAAAA="/>
              </a:ext>
            </a:extLst>
          </p:cNvSpPr>
          <p:nvPr>
            <p:ph type="body" idx="1"/>
          </p:nvPr>
        </p:nvSpPr>
        <p:spPr>
          <a:xfrm>
            <a:off x="838200" y="1825625"/>
            <a:ext cx="10515600" cy="4351655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Click to 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AoBQAAGicAAAgWAABZKQAAEAAAACYAAAAIAAAAv68AAAAAAAA="/>
              </a:ext>
            </a:extLst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200" baseline="0">
                <a:solidFill>
                  <a:srgbClr val="8C8C8C"/>
                </a:solidFill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BC315B86-C851-64AD-1F89-3EF815C7E96B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YGAAAGicAACgyAABZKQAAEAAAACYAAAAIAAAAv68AAAAAAAA="/>
              </a:ext>
            </a:extLst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1200">
                <a:solidFill>
                  <a:srgbClr val="8C8C8C"/>
                </a:solidFill>
                <a:latin typeface="Calibri Light" pitchFamily="2" charset="-52"/>
                <a:ea typeface="Calibri" pitchFamily="2" charset="-52"/>
                <a:cs typeface="Calibri" pitchFamily="2" charset="-52"/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D///8AAAAAAQAAAAAAAAAAAAAAAAAAAAAAAAAAAAAAAAAAAAAAAAAAAAAAAH9/fwAAAAADzMzMAMDA/wB/f38AAAAAAAAAAAAAAAAAAAAAAAAAAAAhAAAAGAAAABQAAAD4NAAAGicAANhFAABZKQAAEAAAACYAAAAIAAAAv68AAAAAAAA="/>
              </a:ext>
            </a:extLst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200">
                <a:solidFill>
                  <a:srgbClr val="8C8C8C"/>
                </a:solidFill>
                <a:latin typeface="Calibri Light" pitchFamily="2" charset="-52"/>
                <a:ea typeface="Calibri" pitchFamily="2" charset="-52"/>
                <a:cs typeface="Calibri" pitchFamily="2" charset="-52"/>
              </a:defRPr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  <a:lvl6pPr>
              <a:defRPr lang="en-us"/>
            </a:lvl6pPr>
            <a:lvl7pPr>
              <a:defRPr lang="en-us"/>
            </a:lvl7pPr>
            <a:lvl8pPr>
              <a:defRPr lang="en-us"/>
            </a:lvl8pPr>
            <a:lvl9pPr>
              <a:defRPr lang="en-us"/>
            </a:lvl9pPr>
          </a:lstStyle>
          <a:p>
            <a:pPr>
              <a:defRPr lang="en-us"/>
            </a:pPr>
            <a:fld id="{BC315F6A-2451-64A9-1F89-D2FC11C7E98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ransition/>
  <p:timing/>
  <p:txStyles>
    <p:titleStyle>
      <a:lvl1pPr marL="0" marR="0" indent="0" algn="l" defTabSz="914400">
        <a:lnSpc>
          <a:spcPct val="90000"/>
        </a:lnSpc>
        <a:spcBef>
          <a:spcPct val="0"/>
        </a:spcBef>
        <a:spcAft>
          <a:spcPct val="0"/>
        </a:spcAft>
        <a:buNone/>
        <a:defRPr lang="en-us" sz="4000" b="0" i="0" u="none" strike="noStrike" kern="1" spc="0" baseline="0">
          <a:solidFill>
            <a:schemeClr val="tx1"/>
          </a:solidFill>
          <a:effectLst/>
          <a:latin typeface="Calibri Light" pitchFamily="2" charset="-52"/>
          <a:ea typeface="Calibri Light" pitchFamily="2" charset="-52"/>
          <a:cs typeface="Calibri Light" pitchFamily="2" charset="-52"/>
        </a:defRPr>
      </a:lvl1pPr>
      <a:lvl2pPr marL="4572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2pPr>
      <a:lvl3pPr marL="9144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3pPr>
      <a:lvl4pPr marL="13716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4pPr>
      <a:lvl5pPr marL="18288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5pPr>
      <a:lvl6pPr marL="22860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7432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2004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6576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titleStyle>
    <p:bodyStyle>
      <a:lvl1pPr marL="228600" marR="0" indent="-228600" algn="l" defTabSz="91440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2" charset="-52"/>
        <a:buChar char="•"/>
        <a:defRPr lang="en-us" sz="2800" b="0" i="0" u="none" strike="noStrike" kern="1" spc="0" baseline="0">
          <a:solidFill>
            <a:schemeClr val="tx1"/>
          </a:solidFill>
          <a:effectLst/>
          <a:latin typeface="Calibri Light" pitchFamily="2" charset="-52"/>
          <a:ea typeface="Calibri Light" pitchFamily="2" charset="-52"/>
          <a:cs typeface="Calibri Light" pitchFamily="2" charset="-52"/>
        </a:defRPr>
      </a:lvl1pPr>
      <a:lvl2pPr marL="685800" marR="0" indent="-228600" algn="l" defTabSz="91440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2" charset="-52"/>
        <a:buChar char="•"/>
        <a:defRPr lang="en-us" sz="2400" b="0" i="0" u="none" strike="noStrike" kern="1" spc="0" baseline="0">
          <a:solidFill>
            <a:schemeClr val="tx1"/>
          </a:solidFill>
          <a:effectLst/>
          <a:latin typeface="Calibri Light" pitchFamily="2" charset="-52"/>
          <a:ea typeface="Calibri Light" pitchFamily="2" charset="-52"/>
          <a:cs typeface="Calibri Light" pitchFamily="2" charset="-52"/>
        </a:defRPr>
      </a:lvl2pPr>
      <a:lvl3pPr marL="1143000" marR="0" indent="-228600" algn="l" defTabSz="91440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2" charset="-52"/>
        <a:buChar char="•"/>
        <a:defRPr lang="en-us" sz="2000" b="0" i="0" u="none" strike="noStrike" kern="1" spc="0" baseline="0">
          <a:solidFill>
            <a:schemeClr val="tx1"/>
          </a:solidFill>
          <a:effectLst/>
          <a:latin typeface="Calibri Light" pitchFamily="2" charset="-52"/>
          <a:ea typeface="Calibri Light" pitchFamily="2" charset="-52"/>
          <a:cs typeface="Calibri Light" pitchFamily="2" charset="-52"/>
        </a:defRPr>
      </a:lvl3pPr>
      <a:lvl4pPr marL="1600200" marR="0" indent="-228600" algn="l" defTabSz="91440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2" charset="-52"/>
        <a:buChar char="•"/>
        <a:defRPr lang="en-us" sz="1800" b="0" i="0" u="none" strike="noStrike" kern="1" spc="0" baseline="0">
          <a:solidFill>
            <a:schemeClr val="tx1"/>
          </a:solidFill>
          <a:effectLst/>
          <a:latin typeface="Calibri Light" pitchFamily="2" charset="-52"/>
          <a:ea typeface="Calibri Light" pitchFamily="2" charset="-52"/>
          <a:cs typeface="Calibri Light" pitchFamily="2" charset="-52"/>
        </a:defRPr>
      </a:lvl4pPr>
      <a:lvl5pPr marL="2057400" marR="0" indent="-228600" algn="l" defTabSz="91440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2" charset="-52"/>
        <a:buChar char="•"/>
        <a:defRPr lang="en-us" sz="1800" b="0" i="0" u="none" strike="noStrike" kern="1" spc="0" baseline="0">
          <a:solidFill>
            <a:schemeClr val="tx1"/>
          </a:solidFill>
          <a:effectLst/>
          <a:latin typeface="Calibri Light" pitchFamily="2" charset="-52"/>
          <a:ea typeface="Calibri Light" pitchFamily="2" charset="-52"/>
          <a:cs typeface="Calibri Light" pitchFamily="2" charset="-52"/>
        </a:defRPr>
      </a:lvl5pPr>
      <a:lvl6pPr marL="2514600" marR="0" indent="-228600" algn="l" defTabSz="91440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2" charset="-52"/>
        <a:buChar char="•"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971800" marR="0" indent="-228600" algn="l" defTabSz="91440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2" charset="-52"/>
        <a:buChar char="•"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429000" marR="0" indent="-228600" algn="l" defTabSz="91440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2" charset="-52"/>
        <a:buChar char="•"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886200" marR="0" indent="-228600" algn="l" defTabSz="91440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2" charset="-52"/>
        <a:buChar char="•"/>
        <a:defRPr lang="zh-cn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bodyStyle>
    <p:otherStyle>
      <a:lvl1pPr marL="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1pPr>
      <a:lvl2pPr marL="4572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2pPr>
      <a:lvl3pPr marL="9144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3pPr>
      <a:lvl4pPr marL="13716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4pPr>
      <a:lvl5pPr marL="18288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5pPr>
      <a:lvl6pPr marL="22860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6pPr>
      <a:lvl7pPr marL="27432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7pPr>
      <a:lvl8pPr marL="32004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8pPr>
      <a:lvl9pPr marL="3657600" marR="0" indent="0" algn="l" defTabSz="914400">
        <a:lnSpc>
          <a:spcPct val="100000"/>
        </a:lnSpc>
        <a:spcBef>
          <a:spcPct val="0"/>
        </a:spcBef>
        <a:spcAft>
          <a:spcPct val="0"/>
        </a:spcAft>
        <a:buNone/>
        <a:defRPr lang="en-us" sz="1800" b="0" i="0" u="none" strike="noStrike" kern="1" spc="0" baseline="0">
          <a:solidFill>
            <a:schemeClr val="tx1"/>
          </a:solidFill>
          <a:effectLst/>
          <a:latin typeface="Calibri" pitchFamily="2" charset="-52"/>
          <a:ea typeface="Calibri" pitchFamily="2" charset="-52"/>
          <a:cs typeface="Calibri" pitchFamily="2" charset="-52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Relationship Id="rId5" Type="http://schemas.openxmlformats.org/officeDocument/2006/relationships/image" Target="../media/image1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Relationship Id="rId4" Type="http://schemas.openxmlformats.org/officeDocument/2006/relationships/image" Target="../media/image16.jpeg" /><Relationship Id="rId5" Type="http://schemas.openxmlformats.org/officeDocument/2006/relationships/image" Target="../media/image1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Relationship Id="rId5" Type="http://schemas.openxmlformats.org/officeDocument/2006/relationships/image" Target="../media/image21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val="SMDATA_13_FuxEZhMAAAAlAAAAZAAAAA0AAAAAkAAAAEgAAACQAAAASAAAAAAAAAAC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CpFQAABQUAAONGAACyDgAAEAAAACYAAAAIAAAAASAAAAAAAAA="/>
              </a:ext>
            </a:extLst>
          </p:cNvSpPr>
          <p:nvPr>
            <p:ph type="ctrTitle"/>
          </p:nvPr>
        </p:nvSpPr>
        <p:spPr>
          <a:xfrm>
            <a:off x="3521075" y="815975"/>
            <a:ext cx="8002270" cy="157289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  <a:defRPr lang="en-us" sz="5400"/>
            </a:pPr>
            <a:r>
              <a:rPr lang="ru-ru" sz="1800"/>
              <a:t>М</a:t>
            </a:r>
            <a:r>
              <a:rPr lang="ru-ru" sz="1800">
                <a:latin typeface="Arial" pitchFamily="2" charset="-52"/>
                <a:ea typeface="Calibri Light" pitchFamily="2" charset="-52"/>
                <a:cs typeface="Arial" pitchFamily="2" charset="-52"/>
              </a:rPr>
              <a:t>униципальное бюджетное дошкольное образовательное учреждение города Екатеринбурга «Детский сад № 533».</a:t>
            </a:r>
            <a:br/>
            <a:r>
              <a:rPr lang="ru-ru" sz="1800">
                <a:latin typeface="Arial" pitchFamily="2" charset="-52"/>
                <a:ea typeface="Calibri Light" pitchFamily="2" charset="-52"/>
                <a:cs typeface="Arial" pitchFamily="2" charset="-52"/>
              </a:rPr>
              <a:t>Индекс: 620137, г. Екатер</a:t>
            </a:r>
            <a:r>
              <a:rPr lang="ru-ru" sz="1800"/>
              <a:t>инбург, ул. Гражданкой Войны 6, </a:t>
            </a:r>
            <a:br/>
            <a:r>
              <a:rPr lang="ru-ru" sz="1800"/>
              <a:t>тел. +7(343) 341-05-46 </a:t>
            </a:r>
            <a:endParaRPr lang="ru-ru" sz="1800"/>
          </a:p>
        </p:txBody>
      </p:sp>
      <p:sp>
        <p:nvSpPr>
          <p:cNvPr id="3" name="Подзаголовок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HEAAAKRYAAKo4AADeGwAAEAAAACYAAAAIAAAAASAAAAAAAAA="/>
              </a:ext>
            </a:extLst>
          </p:cNvSpPr>
          <p:nvPr>
            <p:ph type="subTitle" idx="1"/>
          </p:nvPr>
        </p:nvSpPr>
        <p:spPr>
          <a:xfrm>
            <a:off x="2727325" y="3602355"/>
            <a:ext cx="6483985" cy="92773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spcBef>
                <a:spcPts val="250"/>
              </a:spcBef>
              <a:defRPr lang="en-us" sz="600"/>
            </a:pPr>
            <a:r>
              <a:rPr lang="ru-ru"/>
              <a:t> </a:t>
            </a:r>
            <a:endParaRPr lang="ru-ru"/>
          </a:p>
          <a:p>
            <a:pPr>
              <a:spcBef>
                <a:spcPts val="250"/>
              </a:spcBef>
              <a:defRPr lang="en-us" sz="600"/>
            </a:pPr>
            <a:r>
              <a:rPr lang="ru-ru" sz="2200">
                <a:latin typeface="Arial" pitchFamily="2" charset="-52"/>
                <a:ea typeface="Calibri Light" pitchFamily="2" charset="-52"/>
                <a:cs typeface="Arial" pitchFamily="2" charset="-52"/>
              </a:rPr>
              <a:t>Краткосрочный проект «День космонавтики» </a:t>
            </a:r>
            <a:endParaRPr lang="ru-ru" sz="2200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>
              <a:spcBef>
                <a:spcPts val="250"/>
              </a:spcBef>
              <a:defRPr lang="en-us" sz="600"/>
            </a:pPr>
            <a:r>
              <a:rPr lang="ru-ru" sz="2200">
                <a:latin typeface="Arial" pitchFamily="2" charset="-52"/>
                <a:ea typeface="Calibri Light" pitchFamily="2" charset="-52"/>
                <a:cs typeface="Arial" pitchFamily="2" charset="-52"/>
              </a:rPr>
              <a:t>Средняя группа № 2 «Лучики».</a:t>
            </a:r>
            <a:endParaRPr lang="ru-ru" sz="2200">
              <a:latin typeface="Arial" pitchFamily="2" charset="-52"/>
              <a:ea typeface="Calibri Light" pitchFamily="2" charset="-52"/>
              <a:cs typeface="Arial" pitchFamily="2" charset="-52"/>
            </a:endParaRPr>
          </a:p>
        </p:txBody>
      </p:sp>
      <p:pic>
        <p:nvPicPr>
          <p:cNvPr id="4" name="Рисунок 1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XD0wH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TgcAAMgCAACpFQAAsw4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187450" y="452120"/>
            <a:ext cx="2333625" cy="193738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Текстовое поле 4"/>
          <p:cNvSpPr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H9/fwDn5uYDzMzMAMDA/wB/f38AAAAAAAAAAAAAAAAAAAAAAAAAAAAhAAAAGAAAABQAAABgJgAAXSEAAARJAADxJgAAEAAAACYAAAAIAAAA//////////8="/>
              </a:ext>
            </a:extLst>
          </p:cNvSpPr>
          <p:nvPr/>
        </p:nvSpPr>
        <p:spPr>
          <a:xfrm>
            <a:off x="6238240" y="5423535"/>
            <a:ext cx="5631180" cy="9067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zh-cn"/>
            </a:pPr>
            <a:r>
              <a:rPr lang="ru-ru">
                <a:latin typeface="Arial" pitchFamily="2" charset="-52"/>
                <a:ea typeface="Calibri" pitchFamily="2" charset="-52"/>
                <a:cs typeface="Arial" pitchFamily="2" charset="-52"/>
              </a:rPr>
              <a:t>Разработали воспитатели: Тушнолобова О. В. </a:t>
            </a:r>
            <a:endParaRPr lang="ru-ru">
              <a:latin typeface="Arial" pitchFamily="2" charset="-52"/>
              <a:ea typeface="Calibri" pitchFamily="2" charset="-52"/>
              <a:cs typeface="Arial" pitchFamily="2" charset="-52"/>
            </a:endParaRPr>
          </a:p>
          <a:p>
            <a:pPr>
              <a:defRPr lang="zh-cn"/>
            </a:pPr>
            <a:r>
              <a:rPr lang="ru-ru">
                <a:latin typeface="Arial" pitchFamily="2" charset="-52"/>
                <a:ea typeface="Calibri" pitchFamily="2" charset="-52"/>
                <a:cs typeface="Arial" pitchFamily="2" charset="-52"/>
              </a:rPr>
              <a:t>                                                   Ямщикова А. А. </a:t>
            </a:r>
            <a:r>
              <a:rPr lang="en-us">
                <a:latin typeface="Arial" pitchFamily="2" charset="-52"/>
                <a:ea typeface="Calibri" pitchFamily="2" charset="-52"/>
                <a:cs typeface="Arial" pitchFamily="2" charset="-52"/>
              </a:rPr>
              <a:t> </a:t>
            </a:r>
            <a:r>
              <a:rPr lang="ru-ru">
                <a:latin typeface="Arial" pitchFamily="2" charset="-52"/>
                <a:ea typeface="Calibri" pitchFamily="2" charset="-52"/>
                <a:cs typeface="Arial" pitchFamily="2" charset="-52"/>
              </a:rPr>
              <a:t>                       </a:t>
            </a:r>
            <a:endParaRPr lang="ru-ru">
              <a:latin typeface="Arial" pitchFamily="2" charset="-52"/>
              <a:ea typeface="Calibri" pitchFamily="2" charset="-52"/>
              <a:cs typeface="Arial" pitchFamily="2" charset="-52"/>
            </a:endParaRPr>
          </a:p>
          <a:p>
            <a:pPr>
              <a:defRPr lang="zh-cn"/>
            </a:pPr>
            <a:r>
              <a:rPr lang="ru-ru">
                <a:latin typeface="Arial" pitchFamily="2" charset="-52"/>
                <a:ea typeface="Calibri" pitchFamily="2" charset="-52"/>
                <a:cs typeface="Arial" pitchFamily="2" charset="-52"/>
              </a:rPr>
              <a:t>               </a:t>
            </a:r>
            <a:r>
              <a:rPr lang="en-us">
                <a:latin typeface="Arial" pitchFamily="2" charset="-52"/>
                <a:ea typeface="Calibri" pitchFamily="2" charset="-52"/>
                <a:cs typeface="Arial" pitchFamily="2" charset="-52"/>
              </a:rPr>
              <a:t>                       </a:t>
            </a:r>
            <a:endParaRPr lang="ru-ru">
              <a:latin typeface="Arial" pitchFamily="2" charset="-52"/>
              <a:ea typeface="Calibri" pitchFamily="2" charset="-52"/>
              <a:cs typeface="Arial" pitchFamily="2" charset="-5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lwEAAKxEAAD/EQAAAAAAACYAAAAIAAAAASAAAAAAAAA="/>
              </a:ext>
            </a:extLst>
          </p:cNvSpPr>
          <p:nvPr>
            <p:ph type="title"/>
          </p:nvPr>
        </p:nvSpPr>
        <p:spPr>
          <a:xfrm>
            <a:off x="647700" y="258445"/>
            <a:ext cx="10515600" cy="2667000"/>
          </a:xfrm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sz="2000" b="0">
                <a:latin typeface="Arial" pitchFamily="2" charset="-52"/>
                <a:ea typeface="Calibri Light" pitchFamily="2" charset="-52"/>
                <a:cs typeface="Arial" pitchFamily="2" charset="-52"/>
              </a:rPr>
              <a:t>Тема: «</a:t>
            </a:r>
            <a:r>
              <a:rPr lang="ru-ru" sz="2000">
                <a:latin typeface="Arial" pitchFamily="2" charset="-52"/>
                <a:ea typeface="Calibri Light" pitchFamily="2" charset="-52"/>
                <a:cs typeface="Arial" pitchFamily="2" charset="-52"/>
              </a:rPr>
              <a:t>День космонавтики</a:t>
            </a:r>
            <a:r>
              <a:rPr lang="ru-ru" sz="2000" b="0">
                <a:latin typeface="Arial" pitchFamily="2" charset="-52"/>
                <a:ea typeface="Calibri Light" pitchFamily="2" charset="-52"/>
                <a:cs typeface="Arial" pitchFamily="2" charset="-52"/>
              </a:rPr>
              <a:t>».</a:t>
            </a:r>
            <a:br/>
            <a:r>
              <a:rPr lang="ru-ru" sz="2000" b="0">
                <a:latin typeface="Arial" pitchFamily="2" charset="-52"/>
                <a:ea typeface="Calibri Light" pitchFamily="2" charset="-52"/>
                <a:cs typeface="Arial" pitchFamily="2" charset="-52"/>
              </a:rPr>
              <a:t>Тип проекта: информационно – творческий.</a:t>
            </a:r>
            <a:br/>
            <a:r>
              <a:rPr lang="ru-ru" sz="2000" b="0">
                <a:latin typeface="Arial" pitchFamily="2" charset="-52"/>
                <a:ea typeface="Calibri Light" pitchFamily="2" charset="-52"/>
                <a:cs typeface="Arial" pitchFamily="2" charset="-52"/>
              </a:rPr>
              <a:t>Участники проекта: дети средней группы №2 «Лучики», воспитатели: Тушнолобова О.В., Ямщикова А.А., родители. </a:t>
            </a:r>
            <a:br/>
            <a:r>
              <a:rPr lang="ru-ru" sz="2000" b="0">
                <a:latin typeface="Arial" pitchFamily="2" charset="-52"/>
                <a:ea typeface="Calibri Light" pitchFamily="2" charset="-52"/>
                <a:cs typeface="Arial" pitchFamily="2" charset="-52"/>
              </a:rPr>
              <a:t>Продолжительность проекта: краткосрочный - 1 неделя. </a:t>
            </a:r>
            <a:br/>
            <a:r>
              <a:rPr lang="ru-ru" sz="2000" b="0">
                <a:latin typeface="Arial" pitchFamily="2" charset="-52"/>
                <a:ea typeface="Calibri Light" pitchFamily="2" charset="-52"/>
                <a:cs typeface="Arial" pitchFamily="2" charset="-52"/>
              </a:rPr>
              <a:t>Цель. Формировать у детей целостное представление о Космосе и о героях космоса, способствовать развитию познавательных и интеллектуальных способностей детей.</a:t>
            </a:r>
            <a:endParaRPr lang="ru-ru" sz="2000" b="0">
              <a:latin typeface="Arial" pitchFamily="2" charset="-52"/>
              <a:ea typeface="Calibri Light" pitchFamily="2" charset="-52"/>
              <a:cs typeface="Arial" pitchFamily="2" charset="-52"/>
            </a:endParaRPr>
          </a:p>
        </p:txBody>
      </p:sp>
      <p:sp>
        <p:nvSpPr>
          <p:cNvPr id="3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B1FwAA/xEAAI0zAADKJAAAEAAAACYAAAAIAAAAAQAAAAAAAAA="/>
              </a:ext>
            </a:extLst>
          </p:cNvSpPr>
          <p:nvPr>
            <p:ph type="body" idx="1"/>
          </p:nvPr>
        </p:nvSpPr>
        <p:spPr>
          <a:xfrm>
            <a:off x="3813175" y="2925445"/>
            <a:ext cx="4566920" cy="3054985"/>
          </a:xfrm>
        </p:spPr>
        <p:txBody>
          <a:bodyPr/>
          <a:lstStyle/>
          <a:p>
            <a:pPr>
              <a:defRPr lang="en-us"/>
            </a:pPr>
          </a:p>
        </p:txBody>
      </p:sp>
      <p:pic>
        <p:nvPicPr>
          <p:cNvPr id="4" name="Рисунок 3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xxFr8SkAxj8AAAAAAADgPwAAAAAAAOA/AAAAAAAA4D8AAAAAAADgPwAAAAAAAOA/AAAAAAAA4D8AAAAAAADgPwAAAAAAAOA/AAAAAAAA4D8CAAAAjAAAAAEAAAAAAAAA7u7u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UAAAAXAAAAFAAAAAAAAAAAAAAA/38AAP9/AAAAAAAACQAAAAQAAAAAAAAADAAAABAAAAAAAAAAAAAAAAAAAAAAAAAAHgAAAGgAAAAAAAAAAAAAAAAAAAAAAAAAAAAAABAnAAAQJwAAAAAAAAAAAAAAAAAAAAAAAAAAAAAAAAAAAAAAAAAAAAAUAAAAAAAAAMDA/wABAAAAHAAAAD4AAAAIAAAAZAAAAAAAAAB/f38ACgAAAB8AAABUAAAA7u7uAP///wEAAAAAAAAAAAAAAAAAAAAAAAAAAAAAAAAAAAAAAAAAAAAAAAJ/f38A5+bmA8zMzADAwP8Af39/AAAAAAAAAAAAAAAAAP///wAAAAAAIQAAABgAAAAUAAAAdBcAAP4RAACMMwAAyiQ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812540" y="2924810"/>
            <a:ext cx="4566920" cy="3055620"/>
          </a:xfrm>
          <a:prstGeom prst="roundRect">
            <a:avLst>
              <a:gd name="adj" fmla="val 8594"/>
            </a:avLst>
          </a:prstGeom>
          <a:solidFill>
            <a:srgbClr val="EEEEEE"/>
          </a:solidFill>
          <a:ln>
            <a:noFill/>
          </a:ln>
          <a:effectLst>
            <a:reflection stA="38000" endPos="28000" dist="5080" dir="5400000" sy="-100000" rotWithShape="0"/>
          </a:effectLst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FQMAAHVGAACGJwAAAAAAACYAAAAIAAAAASAAAAAAAAA="/>
              </a:ext>
            </a:extLst>
          </p:cNvSpPr>
          <p:nvPr>
            <p:ph type="body" idx="1"/>
          </p:nvPr>
        </p:nvSpPr>
        <p:spPr>
          <a:xfrm>
            <a:off x="647700" y="501015"/>
            <a:ext cx="10805795" cy="592391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r>
              <a:rPr lang="ru-ru" b="1"/>
              <a:t>Задачи: </a:t>
            </a:r>
            <a:endParaRPr lang="ru-ru" b="1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r>
              <a:rPr lang="ru-ru" sz="2400"/>
              <a:t>•</a:t>
            </a:r>
            <a:r>
              <a:rPr lang="en-us" sz="2400"/>
              <a:t> </a:t>
            </a:r>
            <a:r>
              <a:rPr lang="ru-ru" sz="2400"/>
              <a:t>Вызвать интерес к теме проекта, дать знания о празднике, о космосе, о первом космонавте Ю.А. Гагарине; </a:t>
            </a:r>
            <a:endParaRPr lang="ru-ru" sz="2400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r>
              <a:rPr lang="ru-ru" sz="2400"/>
              <a:t>•</a:t>
            </a:r>
            <a:r>
              <a:rPr lang="en-us" sz="2400"/>
              <a:t> </a:t>
            </a:r>
            <a:r>
              <a:rPr lang="ru-ru" sz="2400"/>
              <a:t>Формировать реалистические представления о труде космонавтов; </a:t>
            </a:r>
            <a:endParaRPr lang="ru-ru" sz="2400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r>
              <a:rPr lang="ru-ru" sz="2400"/>
              <a:t>•</a:t>
            </a:r>
            <a:r>
              <a:rPr lang="en-us" sz="2400"/>
              <a:t> </a:t>
            </a:r>
            <a:r>
              <a:rPr lang="ru-ru" sz="2400"/>
              <a:t>Развивать коммуникативные навыки; </a:t>
            </a:r>
            <a:endParaRPr lang="ru-ru" sz="2400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r>
              <a:rPr lang="ru-ru" sz="2400"/>
              <a:t>•</a:t>
            </a:r>
            <a:r>
              <a:rPr lang="en-us" sz="2400"/>
              <a:t> </a:t>
            </a:r>
            <a:r>
              <a:rPr lang="ru-ru" sz="2400"/>
              <a:t>Активизировать словарный запас: планета, космос, созвездие, ракета, скафандр, луна, космонавт, вселенная и.т.д.; </a:t>
            </a:r>
            <a:endParaRPr lang="ru-ru" sz="2400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r>
              <a:rPr lang="ru-ru" sz="2400"/>
              <a:t>•</a:t>
            </a:r>
            <a:r>
              <a:rPr lang="en-us" sz="2400"/>
              <a:t> </a:t>
            </a:r>
            <a:r>
              <a:rPr lang="ru-ru" sz="2400"/>
              <a:t>Привлечь родителей принять участие в реализации проекта. </a:t>
            </a:r>
            <a:endParaRPr lang="ru-ru" sz="2400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endParaRPr lang="ru-ru" sz="2400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r>
              <a:rPr lang="ru-ru" sz="2400" b="1"/>
              <a:t>Предполагаемый результат:</a:t>
            </a:r>
            <a:r>
              <a:rPr lang="ru-ru" sz="2400"/>
              <a:t> дети приобретут знания о празднике День Космонавтики, узнают о Космосе, у них возникнет желание узнать больше о труде космонавтов. </a:t>
            </a:r>
            <a:endParaRPr lang="ru-ru" sz="2400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endParaRPr lang="ru-ru" sz="2400"/>
          </a:p>
          <a:p>
            <a:pPr>
              <a:lnSpc>
                <a:spcPct val="80000"/>
              </a:lnSpc>
              <a:defRPr lang="en-us">
                <a:latin typeface="Arial" pitchFamily="2" charset="-52"/>
                <a:ea typeface="Arial" pitchFamily="2" charset="-52"/>
                <a:cs typeface="Arial" pitchFamily="2" charset="-52"/>
              </a:defRPr>
            </a:pPr>
            <a:r>
              <a:rPr lang="ru-ru" sz="2400"/>
              <a:t>Форма представления продукта: Выставка творческих работ детей на тему «Космос».</a:t>
            </a:r>
            <a:endParaRPr lang="ru-ru" sz="2400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Замещающее содержимое 3"/>
          <p:cNvPicPr>
            <a:picLocks noGrp="1" noChangeAspect="1" noChangeArrowheads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jCwAAFgDAAAKRQAANhYAABAAAAAmAAAACAAAAAGBAAAAAAAA"/>
              </a:ext>
            </a:extLst>
          </p:cNvPicPr>
          <p:nvPr>
            <p:ph type="pic" idx="1"/>
          </p:nvPr>
        </p:nvPicPr>
        <p:blipFill>
          <a:blip r:embed="rId2"/>
          <a:stretch>
            <a:fillRect/>
          </a:stretch>
        </p:blipFill>
        <p:spPr>
          <a:xfrm>
            <a:off x="7241540" y="543560"/>
            <a:ext cx="3981450" cy="3067050"/>
          </a:xfrm>
          <a:prstGeom prst="rect">
            <a:avLst/>
          </a:prstGeom>
        </p:spPr>
      </p:pic>
      <p:sp>
        <p:nvSpPr>
          <p:cNvPr id="3" name="Текстовое поле 99"/>
          <p:cNvSpPr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C8AwAAWAMAAEsrAADUJAAAEAAAACYAAAAIAAAA//////////8="/>
              </a:ext>
            </a:extLst>
          </p:cNvSpPr>
          <p:nvPr/>
        </p:nvSpPr>
        <p:spPr>
          <a:xfrm>
            <a:off x="607060" y="543560"/>
            <a:ext cx="6430645" cy="54432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6350" indent="-6350">
              <a:defRPr lang="zh-cn"/>
            </a:pPr>
            <a:r>
              <a:rPr lang="en-us" sz="2400" b="1">
                <a:solidFill>
                  <a:srgbClr val="111D00"/>
                </a:solidFill>
                <a:latin typeface="Arial" pitchFamily="2" charset="-52"/>
                <a:ea typeface="Calibri" pitchFamily="2" charset="-52"/>
                <a:cs typeface="Arial" pitchFamily="2" charset="-52"/>
              </a:rPr>
              <a:t>Пути реализации проекта:</a:t>
            </a:r>
            <a:r>
              <a:rPr lang="en-us" sz="2400">
                <a:solidFill>
                  <a:srgbClr val="111D00"/>
                </a:solidFill>
                <a:latin typeface="Arial" pitchFamily="2" charset="-52"/>
                <a:ea typeface="Calibri" pitchFamily="2" charset="-52"/>
                <a:cs typeface="Arial" pitchFamily="2" charset="-52"/>
              </a:rPr>
              <a:t> </a:t>
            </a:r>
            <a:endParaRPr lang="en-us" sz="2400">
              <a:solidFill>
                <a:srgbClr val="111D00"/>
              </a:solidFill>
              <a:latin typeface="Arial" pitchFamily="2" charset="-52"/>
              <a:ea typeface="Calibri" pitchFamily="2" charset="-52"/>
              <a:cs typeface="Arial" pitchFamily="2" charset="-52"/>
            </a:endParaRPr>
          </a:p>
          <a:p>
            <a:pPr marL="6350" indent="-6350">
              <a:defRPr lang="zh-cn"/>
            </a:pPr>
            <a:br/>
            <a:r>
              <a:rPr lang="en-us" sz="2400" b="1">
                <a:solidFill>
                  <a:srgbClr val="111D00"/>
                </a:solidFill>
                <a:latin typeface="Arial" pitchFamily="2" charset="-52"/>
                <a:ea typeface="Calibri" pitchFamily="2" charset="-52"/>
                <a:cs typeface="Arial" pitchFamily="2" charset="-52"/>
              </a:rPr>
              <a:t>Подготовительный этап:</a:t>
            </a:r>
            <a:r>
              <a:rPr lang="en-us" sz="2400">
                <a:solidFill>
                  <a:srgbClr val="111D00"/>
                </a:solidFill>
                <a:latin typeface="Arial" pitchFamily="2" charset="-52"/>
                <a:ea typeface="Calibri" pitchFamily="2" charset="-52"/>
                <a:cs typeface="Arial" pitchFamily="2" charset="-52"/>
              </a:rPr>
              <a:t> </a:t>
            </a:r>
            <a:br/>
            <a:r>
              <a:rPr lang="en-us" sz="2400">
                <a:solidFill>
                  <a:srgbClr val="111D00"/>
                </a:solidFill>
                <a:latin typeface="Arial" pitchFamily="2" charset="-52"/>
                <a:ea typeface="Calibri" pitchFamily="2" charset="-52"/>
                <a:cs typeface="Arial" pitchFamily="2" charset="-52"/>
              </a:rPr>
              <a:t>1. Выбор темы проекта и планирование его содержания с учетом возрастных особенностей детей, их интересов и потребностей. </a:t>
            </a:r>
            <a:br/>
            <a:r>
              <a:rPr lang="en-us" sz="2400">
                <a:solidFill>
                  <a:srgbClr val="111D00"/>
                </a:solidFill>
                <a:latin typeface="Arial" pitchFamily="2" charset="-52"/>
                <a:ea typeface="Calibri" pitchFamily="2" charset="-52"/>
                <a:cs typeface="Arial" pitchFamily="2" charset="-52"/>
              </a:rPr>
              <a:t>2. Подбор информации, художественной, методической литературы; иллюстраций, фотографий, аудио и видеоматериалов. </a:t>
            </a:r>
            <a:br/>
            <a:r>
              <a:rPr lang="en-us" sz="2400">
                <a:solidFill>
                  <a:srgbClr val="111D00"/>
                </a:solidFill>
                <a:latin typeface="Arial" pitchFamily="2" charset="-52"/>
                <a:ea typeface="Calibri" pitchFamily="2" charset="-52"/>
                <a:cs typeface="Arial" pitchFamily="2" charset="-52"/>
              </a:rPr>
              <a:t>3. Планирование непосредственной образовательной деятельности в рамках проекта и календарное планирование. </a:t>
            </a:r>
            <a:endParaRPr lang="en-us" sz="2400">
              <a:solidFill>
                <a:srgbClr val="111D00"/>
              </a:solidFill>
              <a:latin typeface="Arial" pitchFamily="2" charset="-52"/>
              <a:ea typeface="Calibri" pitchFamily="2" charset="-52"/>
              <a:cs typeface="Arial" pitchFamily="2" charset="-5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val="SMDATA_13_FuxEZhMAAAAlAAAAZAAAAA0AAAAAkAAAAEgAAACQAAAASAAAAAAAAAAB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BFKAAAlwEAAOVGAABdIQAAAAAAACYAAAAIAAAAAQAAAAAAAAA="/>
              </a:ext>
            </a:extLst>
          </p:cNvSpPr>
          <p:nvPr>
            <p:ph type="title"/>
          </p:nvPr>
        </p:nvSpPr>
        <p:spPr>
          <a:xfrm>
            <a:off x="6546215" y="258445"/>
            <a:ext cx="4978400" cy="5165090"/>
          </a:xfrm>
        </p:spPr>
        <p:txBody>
          <a:bodyPr/>
          <a:lstStyle/>
          <a:p>
            <a:pPr>
              <a:defRPr lang="en-us"/>
            </a:pPr>
            <a:r>
              <a:rPr lang="ru-ru" sz="2400"/>
              <a:t>Основной этап: </a:t>
            </a:r>
            <a:br/>
            <a:br/>
            <a:r>
              <a:rPr lang="ru-ru" sz="2400" b="0"/>
              <a:t>- Оформление группы к празднику;</a:t>
            </a:r>
            <a:br/>
            <a:r>
              <a:rPr lang="ru-ru" sz="2400" b="0"/>
              <a:t>- Чтение книг о космосе перед сном;</a:t>
            </a:r>
            <a:br/>
            <a:r>
              <a:rPr lang="ru-ru" sz="2400" b="0"/>
              <a:t>- Разукрашивание космических раскрасок  в свободное время;</a:t>
            </a:r>
            <a:br/>
            <a:r>
              <a:rPr lang="ru-ru" sz="2400" b="0"/>
              <a:t>- Папка – передвижка для родителей «Праздник 12 апреля – День космонавтики»</a:t>
            </a:r>
            <a:br/>
            <a:r>
              <a:rPr lang="ru-ru" sz="2400" b="0"/>
              <a:t>- Плакат с наклейками для детей «Солнечная система»</a:t>
            </a:r>
            <a:br/>
            <a:r>
              <a:rPr lang="ru-ru" sz="2400" b="0"/>
              <a:t>- Ежедневные домашние задания.</a:t>
            </a:r>
            <a:endParaRPr lang="ru-ru" sz="2400" b="0"/>
          </a:p>
        </p:txBody>
      </p:sp>
      <p:pic>
        <p:nvPicPr>
          <p:cNvPr id="3" name="Изображение 3" descr="kosmisheskie-kartinki-15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/AMAAMUMAACAJQAAAS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2075815"/>
            <a:ext cx="5448300" cy="41021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"/>
          <p:cNvGraphicFramePr>
            <a:graphicFrameLocks noGrp="1"/>
          </p:cNvGraphicFramePr>
          <p:nvPr/>
        </p:nvGraphicFramePr>
        <p:xfrm>
          <a:off x="647700" y="622935"/>
          <a:ext cx="10515600" cy="552386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495040"/>
                <a:gridCol w="7020560"/>
              </a:tblGrid>
              <a:tr h="2690495"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5.04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пятница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Беседа о космосе, о космонавтах.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Рассматривание демонстрационно - сюжетных картин на тему: «Земля и Космос». 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Цель: Показать детям как выглядит земля, другие планеты из космоса, развивать внимание любознательность, стремление узнать что-то новое.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Домашнее задание: Сделать поделку совместно и фото.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smNativeData">
                    <pr:rowheight xmlns="" xmlns:pr="smNativeData" dt="1715792918" type="min" val="2690495"/>
                  </a:ext>
                </a:extLst>
              </a:tr>
              <a:tr h="2734945"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08.04 понедельник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Музыкальное занятие по плану музыкального руководителя.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Выучить считалочку про планеты.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Д/ игры «Разложи планеты по орбите», Лабиринт, Пазл.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Конструирование «Ракета на старте». Цель: Упражнять детей в моделировании и конструировании из строительного материала и деталей конструкторов; закрепить название деталей строительного материала; развивать внимание, воображение, сообразительность. 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Домашнее задание : Посмотреть мультфильм «Тайна третьей планеты»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extLst>
                  <a:ext uri="smNativeData">
                    <pr:rowheight xmlns="" xmlns:pr="smNativeData" dt="1715792918" type="min" val="273494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"/>
          <p:cNvGraphicFramePr>
            <a:graphicFrameLocks noGrp="1"/>
          </p:cNvGraphicFramePr>
          <p:nvPr/>
        </p:nvGraphicFramePr>
        <p:xfrm>
          <a:off x="647700" y="409575"/>
          <a:ext cx="10515600" cy="651192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066415"/>
                <a:gridCol w="7449185"/>
              </a:tblGrid>
              <a:tr h="2306955"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09.04 вторник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Игровое упражнение «Зарядка космонавта». Цель: Рассказать детям как тренируются космонавты, какие физические качества им необходимы. Учить точно выполнять упражнения, поощрять творчество в двигательной деятельности. Развивать вестибулярный аппарат, силовые качества.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Коллективная аппликация « Полёт в космос »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Домашнее задание : Посмотреть мультфильм «Тайна третьей планеты»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smNativeData">
                    <pr:rowheight xmlns="" xmlns:pr="smNativeData" dt="1715792918" type="min" val="2306955"/>
                  </a:ext>
                </a:extLst>
              </a:tr>
              <a:tr h="3807460"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10.04 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среда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Открытое занятие с привлечением руководителя по физической культуре: 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Игра – импровизация «Обитатели космоса». Цель: научить детей плавным движениям космонавтов в невесомости под «космическую» музыку.) 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Командная эстафета «Построй свою ракету». Цель: учить детей играть в команде, строить из задуманных фигур, развивать ориентировку в пространстве.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 Слушание песни «Марш юных космонавтов», муз. А. Филиппенко, сл. Т. Волгиной. Цель: Дополнять знания детей о героической профессии космонавта. Способствовать развитию музыкальности детей, способности эмоционально воспринимать музыку героического характера.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Награждение медалями.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Домашнее задание: нарисовать рисунок о космосе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extLst>
                  <a:ext uri="smNativeData">
                    <pr:rowheight xmlns="" xmlns:pr="smNativeData" dt="1715792918" type="min" val="3807460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2" name=""/>
          <p:cNvGraphicFramePr>
            <a:graphicFrameLocks noGrp="1"/>
          </p:cNvGraphicFramePr>
          <p:nvPr/>
        </p:nvGraphicFramePr>
        <p:xfrm>
          <a:off x="647700" y="474345"/>
          <a:ext cx="10515600" cy="384429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3181985"/>
                <a:gridCol w="7333615"/>
              </a:tblGrid>
              <a:tr h="1922145"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11.04 четверг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Пересказ детей сюжета  мультфильма «Тайна третьей планеты»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Цель: получение знаний о космосе, закрепление материала.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Лепка - тема: «Ракета»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 Сюжетно - ролевая игра «Мы - планеты», «Солнечное затмение»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endParaRPr lang="ru-ru"/>
                    </a:p>
                    <a:p>
                      <a:pPr marL="0" marR="0" indent="0" algn="l">
                        <a:buNone/>
                        <a:defRPr lang="en-us" b="1">
                          <a:solidFill>
                            <a:srgbClr val="FFFFFF"/>
                          </a:solidFill>
                        </a:defRPr>
                      </a:pPr>
                      <a:r>
                        <a:rPr lang="ru-ru"/>
                        <a:t>Домашнее  задание: прочитать биографию о Ю. Гагарине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smNativeData">
                    <pr:rowheight xmlns="" xmlns:pr="smNativeData" dt="1715792918" type="min" val="1922145"/>
                  </a:ext>
                </a:extLst>
              </a:tr>
              <a:tr h="1922145"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12.04. пятница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 vert="horz" wrap="square" numCol="1"/>
                    <a:lstStyle/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Беседа: «Какие они космонавты?», «Что есть в космосе?»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Коллективный рисунок «Дети галактики»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Сюжетно - ролевая игра «Мы летим в космос»</a:t>
                      </a: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endParaRPr lang="ru-ru"/>
                    </a:p>
                    <a:p>
                      <a:pPr marL="0" marR="0" indent="0" algn="l">
                        <a:buNone/>
                        <a:defRPr lang="en-us">
                          <a:solidFill>
                            <a:srgbClr val="000000"/>
                          </a:solidFill>
                        </a:defRPr>
                      </a:pPr>
                      <a:r>
                        <a:rPr lang="ru-ru"/>
                        <a:t>Выставка детского творчества.</a:t>
                      </a:r>
                      <a:endParaRPr lang="ru-ru"/>
                    </a:p>
                  </a:txBody>
                  <a:tcPr marL="90170" marR="90170" marT="45085" marB="45085">
                    <a:lnL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headEnd type="none"/>
                      <a:tailEnd type="none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2DEEF"/>
                    </a:solidFill>
                  </a:tcPr>
                </a:tc>
                <a:extLst>
                  <a:ext uri="smNativeData">
                    <pr:rowheight xmlns="" xmlns:pr="smNativeData" dt="1715792918" type="min" val="1922145"/>
                  </a:ext>
                </a:extLst>
              </a:tr>
            </a:tbl>
          </a:graphicData>
        </a:graphic>
      </p:graphicFrame>
      <p:sp>
        <p:nvSpPr>
          <p:cNvPr id="3" name="Текстовое поле 4"/>
          <p:cNvSpPr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H9/fwDn5uYDzMzMAMDA/wB/f38AAAAAAAAAAAAAAAAAAAAAAAAAAAAhAAAAGAAAABQAAAD9AwAAFhwAAJpGAADFJwAAEAAAACYAAAAIAAAA//////////8="/>
              </a:ext>
            </a:extLst>
          </p:cNvSpPr>
          <p:nvPr/>
        </p:nvSpPr>
        <p:spPr>
          <a:xfrm>
            <a:off x="648335" y="4565650"/>
            <a:ext cx="10828655" cy="18992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zh-cn"/>
            </a:pPr>
            <a:r>
              <a:rPr lang="ru-ru" sz="2400">
                <a:latin typeface="Arial" pitchFamily="2" charset="-52"/>
                <a:ea typeface="Calibri" pitchFamily="2" charset="-52"/>
                <a:cs typeface="Arial" pitchFamily="2" charset="-52"/>
              </a:rPr>
              <a:t> </a:t>
            </a:r>
            <a:r>
              <a:rPr lang="ru-ru" sz="2400" b="1">
                <a:latin typeface="Arial" pitchFamily="2" charset="-52"/>
                <a:ea typeface="Calibri" pitchFamily="2" charset="-52"/>
                <a:cs typeface="Arial" pitchFamily="2" charset="-52"/>
              </a:rPr>
              <a:t>Заключительный этап:</a:t>
            </a:r>
            <a:endParaRPr lang="ru-ru" sz="2400">
              <a:latin typeface="Arial" pitchFamily="2" charset="-52"/>
              <a:ea typeface="Calibri" pitchFamily="2" charset="-52"/>
              <a:cs typeface="Arial" pitchFamily="2" charset="-52"/>
            </a:endParaRPr>
          </a:p>
          <a:p>
            <a:pPr>
              <a:defRPr lang="zh-cn"/>
            </a:pPr>
            <a:r>
              <a:rPr lang="ru-ru" sz="2000">
                <a:latin typeface="Arial" pitchFamily="2" charset="-52"/>
                <a:ea typeface="Calibri" pitchFamily="2" charset="-52"/>
                <a:cs typeface="Arial" pitchFamily="2" charset="-52"/>
              </a:rPr>
              <a:t>Подведение итогов проекта. </a:t>
            </a:r>
            <a:endParaRPr lang="ru-ru" sz="2000">
              <a:latin typeface="Arial" pitchFamily="2" charset="-52"/>
              <a:ea typeface="Calibri" pitchFamily="2" charset="-52"/>
              <a:cs typeface="Arial" pitchFamily="2" charset="-52"/>
            </a:endParaRPr>
          </a:p>
          <a:p>
            <a:pPr>
              <a:defRPr lang="zh-cn"/>
            </a:pPr>
            <a:r>
              <a:rPr lang="ru-ru" sz="2000">
                <a:latin typeface="Arial" pitchFamily="2" charset="-52"/>
                <a:ea typeface="Calibri" pitchFamily="2" charset="-52"/>
                <a:cs typeface="Arial" pitchFamily="2" charset="-52"/>
              </a:rPr>
              <a:t>Оформление выставки работ (лепка из пластилина, рисунки, поделки , коллективные работы).</a:t>
            </a:r>
            <a:endParaRPr lang="ru-ru" sz="2000">
              <a:latin typeface="Arial" pitchFamily="2" charset="-52"/>
              <a:ea typeface="Calibri" pitchFamily="2" charset="-52"/>
              <a:cs typeface="Arial" pitchFamily="2" charset="-52"/>
            </a:endParaRPr>
          </a:p>
          <a:p>
            <a:pPr>
              <a:defRPr lang="zh-cn"/>
            </a:pPr>
            <a:r>
              <a:rPr lang="ru-ru" sz="2000">
                <a:latin typeface="Arial" pitchFamily="2" charset="-52"/>
                <a:ea typeface="Calibri" pitchFamily="2" charset="-52"/>
                <a:cs typeface="Arial" pitchFamily="2" charset="-52"/>
              </a:rPr>
              <a:t>Фотоотчёт.</a:t>
            </a:r>
            <a:endParaRPr lang="ru-ru" sz="2000">
              <a:latin typeface="Arial" pitchFamily="2" charset="-52"/>
              <a:ea typeface="Calibri" pitchFamily="2" charset="-52"/>
              <a:cs typeface="Arial" pitchFamily="2" charset="-52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OgMAAKxEAAAAJgAAEAAAACYAAAAIAAAAAQAAAAAAAAA="/>
              </a:ext>
            </a:extLst>
          </p:cNvSpPr>
          <p:nvPr>
            <p:ph type="body" idx="1"/>
          </p:nvPr>
        </p:nvSpPr>
        <p:spPr>
          <a:xfrm>
            <a:off x="647700" y="524510"/>
            <a:ext cx="10515600" cy="5652770"/>
          </a:xfrm>
        </p:spPr>
        <p:txBody>
          <a:bodyPr/>
          <a:lstStyle/>
          <a:p>
            <a:pPr algn="ctr">
              <a:defRPr lang="en-us"/>
            </a:pPr>
            <a:endParaRPr lang="ru-ru" sz="2400" b="1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 algn="ctr">
              <a:defRPr lang="en-us"/>
            </a:pPr>
            <a:endParaRPr lang="ru-ru" sz="2400" b="1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 algn="ctr">
              <a:defRPr lang="en-us"/>
            </a:pPr>
            <a:endParaRPr lang="ru-ru" sz="2400" b="1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 algn="ctr">
              <a:defRPr lang="en-us"/>
            </a:pPr>
            <a:endParaRPr lang="ru-ru" sz="2400" b="1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 algn="ctr">
              <a:defRPr lang="en-us"/>
            </a:pPr>
            <a:endParaRPr lang="ru-ru" sz="2400" b="1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 algn="ctr">
              <a:defRPr lang="en-us"/>
            </a:pPr>
            <a:endParaRPr lang="ru-ru" sz="2400" b="1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 algn="ctr">
              <a:defRPr lang="en-us"/>
            </a:pPr>
            <a:r>
              <a:rPr lang="ru-ru" sz="2400" b="1">
                <a:latin typeface="Arial" pitchFamily="2" charset="-52"/>
                <a:ea typeface="Calibri Light" pitchFamily="2" charset="-52"/>
                <a:cs typeface="Arial" pitchFamily="2" charset="-52"/>
              </a:rPr>
              <a:t>                                                 Результаты проекта </a:t>
            </a:r>
            <a:endParaRPr lang="ru-ru" sz="2400" b="1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 algn="ctr">
              <a:defRPr lang="en-us"/>
            </a:pPr>
            <a:endParaRPr lang="ru-ru" sz="2400" b="1">
              <a:latin typeface="Arial" pitchFamily="2" charset="-52"/>
              <a:ea typeface="Calibri Light" pitchFamily="2" charset="-52"/>
              <a:cs typeface="Arial" pitchFamily="2" charset="-52"/>
            </a:endParaRPr>
          </a:p>
          <a:p>
            <a:pPr algn="r">
              <a:defRPr lang="en-us"/>
            </a:pPr>
            <a:r>
              <a:rPr lang="ru-ru" sz="2400">
                <a:latin typeface="Arial" pitchFamily="2" charset="-52"/>
                <a:ea typeface="Calibri Light" pitchFamily="2" charset="-52"/>
                <a:cs typeface="Arial" pitchFamily="2" charset="-52"/>
              </a:rPr>
              <a:t>        На практике  убедились, что метод проектов актуален и очень эффективен. Он даёт возможность детям  синтезировать полученные знания, развивать творческие способности и коммуникативные навыки, творить и исследовать вместе с взрослыми, что позволяет ему успешно адаптироваться к ситуации школьного обучения и окружающему миру.   </a:t>
            </a:r>
            <a:endParaRPr lang="ru-ru" sz="2400">
              <a:latin typeface="Arial" pitchFamily="2" charset="-52"/>
              <a:ea typeface="Calibri Light" pitchFamily="2" charset="-52"/>
              <a:cs typeface="Arial" pitchFamily="2" charset="-52"/>
            </a:endParaRPr>
          </a:p>
        </p:txBody>
      </p:sp>
      <p:pic>
        <p:nvPicPr>
          <p:cNvPr id="3" name="Изображение 6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kgcAADoDAAAVJAAA+Rg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780540" y="-25400"/>
            <a:ext cx="3535045" cy="463486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UQIAAKxEAAAAJgAAEAAAACYAAAAIAAAAAQAAAAAAAAA="/>
              </a:ext>
            </a:extLst>
          </p:cNvSpPr>
          <p:nvPr>
            <p:ph type="body" idx="1"/>
          </p:nvPr>
        </p:nvSpPr>
        <p:spPr>
          <a:xfrm>
            <a:off x="647700" y="376555"/>
            <a:ext cx="10515600" cy="5800725"/>
          </a:xfrm>
        </p:spPr>
        <p:txBody>
          <a:bodyPr/>
          <a:lstStyle/>
          <a:p>
            <a:pPr>
              <a:defRPr lang="en-us"/>
            </a:pPr>
            <a:r>
              <a:rPr lang="ru-ru"/>
              <a:t>Познавательное развитие : Дидактические игры</a:t>
            </a:r>
            <a:endParaRPr lang="ru-ru"/>
          </a:p>
        </p:txBody>
      </p:sp>
      <p:pic>
        <p:nvPicPr>
          <p:cNvPr id="3" name="Изображение 8" descr="img_1713108871148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0ayvT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pgYAAEwHAAAUHgAA/CI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1080770" y="1186180"/>
            <a:ext cx="3808730" cy="450088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Изображение 7" descr="IMG_20240408_094749_351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8D8AAAAAAADw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Fj9//9pAAAAAAAAAAAAAABkAAAAZAAAAAAAAAAjAAAABAAAAGYAAAAXAAAAFAAAAAAAAAAAAAAA/38AAP9/AAAAAAAACQAAAAQAAAC/EV4H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gx8AAD4GAADxNwAAzxYAABAAAAAmAAAACAAAAP//////////"/>
              </a:ext>
            </a:extLst>
          </p:cNvPicPr>
          <p:nvPr/>
        </p:nvPicPr>
        <p:blipFill>
          <a:blip r:embed="rId3"/>
          <a:srcRect t="-6800" r="1050" b="0"/>
          <a:stretch>
            <a:fillRect/>
          </a:stretch>
        </p:blipFill>
        <p:spPr>
          <a:xfrm>
            <a:off x="5122545" y="1014730"/>
            <a:ext cx="3971290" cy="2693035"/>
          </a:xfrm>
          <a:prstGeom prst="ellipse">
            <a:avLst/>
          </a:prstGeom>
          <a:noFill/>
          <a:ln>
            <a:noFill/>
          </a:ln>
          <a:effectLst/>
        </p:spPr>
      </p:pic>
      <p:pic>
        <p:nvPicPr>
          <p:cNvPr id="5" name="Изображение 1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8D8AAAAAAADw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Y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YCkAAM8WAACDRQAAWyY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6725920" y="3707765"/>
            <a:ext cx="4573905" cy="2527300"/>
          </a:xfrm>
          <a:prstGeom prst="ellipse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0gIAAKxEAAAAJgAAEAAAACYAAAAIAAAAAQAAAAAAAAA="/>
              </a:ext>
            </a:extLst>
          </p:cNvSpPr>
          <p:nvPr>
            <p:ph type="body" idx="1"/>
          </p:nvPr>
        </p:nvSpPr>
        <p:spPr>
          <a:xfrm>
            <a:off x="647700" y="458470"/>
            <a:ext cx="10515600" cy="5718810"/>
          </a:xfrm>
        </p:spPr>
        <p:txBody>
          <a:bodyPr/>
          <a:lstStyle/>
          <a:p>
            <a:pPr>
              <a:defRPr lang="en-us"/>
            </a:pPr>
            <a:r>
              <a:rPr lang="ru-ru"/>
              <a:t>Физическое развитие: Спортивное мероприятие</a:t>
            </a:r>
            <a:endParaRPr lang="ru-ru"/>
          </a:p>
        </p:txBody>
      </p:sp>
      <p:pic>
        <p:nvPicPr>
          <p:cNvPr id="3" name="Изображение 9" descr="img_1713110029541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PgpEH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/AMAAEMJAABeFQAAUiM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47700" y="1505585"/>
            <a:ext cx="2825750" cy="423608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Изображение 10" descr="IMG_20240410_091552_231 (1)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PgpEH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RxgAAEQJAACwLAAAUiMAABAAAAAmAAAACAAAAP//////////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946525" y="1506220"/>
            <a:ext cx="3317875" cy="423545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Изображение 12" descr="IMG_20240410_090017_160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DSi5EH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si4AABIJAACCOgAAUiM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7590790" y="1474470"/>
            <a:ext cx="1920240" cy="42672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 13" descr="IMG_20240410_090025_232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gjoAACEJAABLRgAAUiMAABAAAAAmAAAACAAAAP//////////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9511030" y="1483995"/>
            <a:ext cx="1915795" cy="425767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" name="Текстовое поле 1"/>
          <p:cNvSpPr>
            <a:extLst>
              <a:ext uri="smNativeData">
                <pr:smNativeData xmlns:pr="smNativeData" val="SMDATA_13_FuxEZhMAAAAlAAAAZAAAAE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H9/fwDn5uYDzMzMAMDA/wB/f38AAAAAAAAAAAAAAAAAAAAAAAAAAAAhAAAAGAAAABQAAACKGQAAKgQAAIoyAABuBgAAECAAACYAAAAIAAAA//////////8="/>
              </a:ext>
            </a:extLst>
          </p:cNvSpPr>
          <p:nvPr/>
        </p:nvSpPr>
        <p:spPr>
          <a:xfrm>
            <a:off x="4151630" y="676910"/>
            <a:ext cx="4064000" cy="368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zh-cn"/>
            </a:pPr>
            <a:endParaRPr lang="ru-ru"/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bgMAAKxEAADxKAAAEAAAACYAAAAIAAAAASAAAAAAAAA="/>
              </a:ext>
            </a:extLst>
          </p:cNvSpPr>
          <p:nvPr>
            <p:ph type="body" idx="1"/>
          </p:nvPr>
        </p:nvSpPr>
        <p:spPr>
          <a:xfrm>
            <a:off x="647700" y="557530"/>
            <a:ext cx="10515600" cy="60979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lnSpc>
                <a:spcPct val="70000"/>
              </a:lnSpc>
              <a:defRPr lang="en-us"/>
            </a:pPr>
            <a:r>
              <a:rPr lang="ru-ru"/>
              <a:t>Речевое развитие: Разучивание стихотворения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«Раз – Меркурий,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 Два – Венера,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 Три – Земля,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 Четыре – Марс,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 Пять – Юпитер,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 Шесть – Сатурн,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 Семь – Уран,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За ним – Нептун.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Он восьмым идет по счету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А за ним уже потом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И девятая планета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Под названием Плутон»</a:t>
            </a:r>
            <a:endParaRPr lang="ru-ru"/>
          </a:p>
          <a:p>
            <a:pPr>
              <a:lnSpc>
                <a:spcPct val="70000"/>
              </a:lnSpc>
              <a:defRPr lang="en-us"/>
            </a:pPr>
            <a:r>
              <a:rPr lang="ru-ru"/>
              <a:t>Чтение рассказов и пересказ мультфильма «Тайна третьей планеты»</a:t>
            </a:r>
            <a:endParaRPr lang="ru-ru"/>
          </a:p>
        </p:txBody>
      </p:sp>
      <p:pic>
        <p:nvPicPr>
          <p:cNvPr id="3" name="Изображение 3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ICIAAEsHAACGRwAA5SQ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5547360" y="1185545"/>
            <a:ext cx="6079490" cy="481203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IAMAAKxEAAAAJgAAEAAAACYAAAAIAAAAAQAAAAAAAAA="/>
              </a:ext>
            </a:extLst>
          </p:cNvSpPr>
          <p:nvPr>
            <p:ph type="body" idx="1"/>
          </p:nvPr>
        </p:nvSpPr>
        <p:spPr>
          <a:xfrm>
            <a:off x="647700" y="508000"/>
            <a:ext cx="10515600" cy="5669280"/>
          </a:xfrm>
        </p:spPr>
        <p:txBody>
          <a:bodyPr/>
          <a:lstStyle/>
          <a:p>
            <a:pPr>
              <a:defRPr lang="en-us"/>
            </a:pPr>
            <a:r>
              <a:rPr lang="ru-ru"/>
              <a:t>Социально-комуникативное развитие: Подвижные игры, разминки.</a:t>
            </a:r>
            <a:endParaRPr lang="ru-ru"/>
          </a:p>
          <a:p>
            <a:pPr>
              <a:defRPr lang="en-us"/>
            </a:pPr>
            <a:endParaRPr lang="ru-ru"/>
          </a:p>
        </p:txBody>
      </p:sp>
      <p:pic>
        <p:nvPicPr>
          <p:cNvPr id="3" name="Изображение 16" descr="IMG_20240411_100851_907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JgUAAJEGAADkHgAAGBU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836930" y="1067435"/>
            <a:ext cx="4184650" cy="236156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Изображение 17" descr="IMG_20240411_100940_472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Cv7ubD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8ygAAN8GAACeQgAAGBUAABAAAAAmAAAACAAAAP//////////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6656705" y="1116965"/>
            <a:ext cx="4172585" cy="231203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Изображение 15" descr="IMG_20240412_102609_661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Bfg4sH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3wUAAFQZAADlHgAA3CY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954405" y="4117340"/>
            <a:ext cx="4067810" cy="219964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 5" descr="IMG_20240412_093115_106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8igAAFQZAACeQgAA3CYAABAAAAAmAAAACAAAAP//////////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6656070" y="4117340"/>
            <a:ext cx="4173220" cy="219964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0QIAAKxEAAAAJgAAEAAAACYAAAAIAAAAAQAAAAAAAAA="/>
              </a:ext>
            </a:extLst>
          </p:cNvSpPr>
          <p:nvPr>
            <p:ph type="body" idx="1"/>
          </p:nvPr>
        </p:nvSpPr>
        <p:spPr>
          <a:xfrm>
            <a:off x="647700" y="457835"/>
            <a:ext cx="10515600" cy="5719445"/>
          </a:xfrm>
        </p:spPr>
        <p:txBody>
          <a:bodyPr/>
          <a:lstStyle/>
          <a:p>
            <a:pPr>
              <a:defRPr lang="en-us"/>
            </a:pPr>
            <a:r>
              <a:rPr lang="ru-ru"/>
              <a:t>Художественно-эстетическое развитие:</a:t>
            </a:r>
            <a:endParaRPr lang="ru-ru"/>
          </a:p>
          <a:p>
            <a:pPr>
              <a:defRPr lang="en-us"/>
            </a:pPr>
            <a:endParaRPr lang="ru-ru"/>
          </a:p>
        </p:txBody>
      </p:sp>
      <p:pic>
        <p:nvPicPr>
          <p:cNvPr id="3" name="Изображение 22" descr="img_1713108994039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igQAAE0IAACJFwAA4yE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737870" y="1349375"/>
            <a:ext cx="3088005" cy="415925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Изображение 18" descr="IMG_20240412_074557_796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+RkAAE0IAADEMAAALhQAABAAAAAmAAAACAAAAP//////////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222115" y="1349375"/>
            <a:ext cx="3705225" cy="193103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Изображение 19" descr="IMG_20240411_095215_796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+RkAABYWAAAHMQAA4iE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4222115" y="3590290"/>
            <a:ext cx="3747770" cy="19177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Изображение 21" descr="img_1713108943393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dzMAAE0IAAATRgAA4iEAABAAAAAmAAAACAAAAP//////////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8366125" y="1349375"/>
            <a:ext cx="3025140" cy="41586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мещающее содержимое 2"/>
          <p:cNvSpPr>
            <a:spLocks noGrp="1" noChangeArrowheads="1"/>
            <a:extLst>
              <a:ext uri="smNativeData">
                <pr:smNativeData xmlns:pr="smNativeData" val="SMDATA_13_FuxEZhMAAAAlAAAAZAAAAA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Bbm9UF////AQAAAAAAAAAAAAAAAAAAAAAAAAAAAAAAAAAAAAAAAAAAAAAAAn9/fwDn5uYDzMzMAMDA/wB/f38AAAAAAAAAAAAAAAAAAAAAAAAAAAAhAAAAGAAAABQAAAD8AwAAHgMAAKxEAAAAJgAAEAAAACYAAAAIAAAAAQAAAAAAAAA="/>
              </a:ext>
            </a:extLst>
          </p:cNvSpPr>
          <p:nvPr>
            <p:ph type="body" idx="1"/>
          </p:nvPr>
        </p:nvSpPr>
        <p:spPr>
          <a:xfrm>
            <a:off x="647700" y="506730"/>
            <a:ext cx="10515600" cy="5670550"/>
          </a:xfrm>
        </p:spPr>
        <p:txBody>
          <a:bodyPr/>
          <a:lstStyle/>
          <a:p>
            <a:pPr>
              <a:defRPr lang="en-us"/>
            </a:pPr>
            <a:r>
              <a:rPr lang="ru-ru"/>
              <a:t>Оформление:</a:t>
            </a:r>
            <a:endParaRPr lang="ru-ru"/>
          </a:p>
        </p:txBody>
      </p:sp>
      <p:pic>
        <p:nvPicPr>
          <p:cNvPr id="3" name="Изображение 3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3AEAAEQHAAABGAAAACYAABAAAAAmAAAACAAAAP//////////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02260" y="1181100"/>
            <a:ext cx="3599815" cy="499618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Изображение 4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ChsAAEMHAABWMQAAACYAABAAAAAmAAAACAAAAP//////////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4395470" y="1180465"/>
            <a:ext cx="3624580" cy="499681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Изображение 5"/>
          <p:cNvPicPr>
            <a:picLocks noChangeAspect="1"/>
            <a:extLst>
              <a:ext uri="smNativeData">
                <pr:smNativeData xmlns:pr="smNativeData" val="SMDATA_15_FuxEZhMAAAAlAAAAEQAAAC0AAAAAkAAAAEgAAACQAAAASAAAAAAAAAAAAAAAAAAAAAEAAABQAAAAAAAAAAAA4D8AAAAAAADgPwAAAAAAAOA/AAAAAAAA4D8AAAAAAADgPwAAAAAAAOA/AAAAAAAA4D8AAAAAAADgPwAAAAAAAOA/AAAAAAAA4D8CAAAAjAAAAAAAAAAAAAAAW5vV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AcAAAA4AAAAAAAAAAAAAAAAAAAA////AAAAAAAAAAAAAAAAAAAAAAAAAAAAAAAAAAAAAABkAAAAZAAAAAAAAAAjAAAABAAAAGQAAAAXAAAAFAAAAAAAAAAAAAAA/38AAP9/AAAAAAAACQAAAAQAAAAAAAAADAAAABAAAAAAAAAAAAAAAAAAAAAAAAAAHgAAAGgAAAAAAAAAAAAAAAAAAAAAAAAAAAAAABAnAAAQJwAAAAAAAAAAAAAAAAAAAAAAAAAAAAAAAAAAAAAAAAAAAAAUAAAAAAAAAMDA/wAAAAAAZAAAADIAAAAAAAAAZAAAAAAAAAB/f38ACgAAAB8AAABUAAAAW5vVBf///wEAAAAAAAAAAAAAAAAAAAAAAAAAAAAAAAAAAAAAAAAAAAAAAAJ/f38A5+bmA8zMzADAwP8Af39/AAAAAAAAAAAAAAAAAP///wAAAAAAIQAAABgAAAAUAAAA0TIAAEQHAADqRwAAASYAABAAAAAmAAAACAAAAP//////////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8260715" y="1181100"/>
            <a:ext cx="3429635" cy="49968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 Light"/>
        <a:ea typeface="Calibri Light"/>
        <a:cs typeface="Calibri Ligh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</a:majorFont>
      <a:minorFont>
        <a:latin typeface="Calibri Light"/>
        <a:ea typeface="Calibri Light"/>
        <a:cs typeface="Calibri Ligh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r="http://schemas.openxmlformats.org/officeDocument/2006/relationships"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 Light"/>
        <a:ea typeface="Calibri Light"/>
        <a:cs typeface="Calibri Light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Calibri Light"/>
        <a:cs typeface="Calibri Light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4472C4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44</Paragraphs>
  <Slides>15</Slides>
  <Notes>0</Notes>
  <HiddenSlides>0</HiddenSlides>
  <MMClips>0</MMClips>
  <ScaleCrop>0</ScaleCrop>
  <HeadingPairs>
    <vt:vector baseType="variant" size="6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baseType="lpstr" size="20">
      <vt:lpstr>Arial</vt:lpstr>
      <vt:lpstr>Calibri Light</vt:lpstr>
      <vt:lpstr>Calibri</vt:lpstr>
      <vt:lpstr>微软雅黑</vt:lpstr>
      <vt:lpstr>Presentation</vt:lpstr>
      <vt:lpstr>Муниципальное бюджетное дошкольное образовательное учреждение города Екатеринбурга «Детский сад № 533».Индекс: 620137, г. Екатеринбург, ул. Гражданкой Войны 6, тел. +7(343) 341-05-46 </vt:lpstr>
      <vt:lpstr>Тема: «День космонавтики».Тип проекта: информационно – творческий.Участники проекта: дети средней группы №2 «Лучики», воспитатели: Тушнолобова О.В., Ямщикова А.А., родители. Продолжительность проекта: краткосрочный - 1 неделя. Цель. Формировать у детей целостное представление о Космосе и о героях космоса, способствовать развитию познавательных и интеллектуальных способностей детей.</vt:lpstr>
      <vt:lpstr>PowerPoint Presentation</vt:lpstr>
      <vt:lpstr>PowerPoint Presentation</vt:lpstr>
      <vt:lpstr>Основной этап: - Оформление группы к празднику;- Чтение книг о космосе перед сном;- Разукрашивание космических раскрасок  в свободное время;- Папка – передвижка для родителей «Праздник 12 апреля – День космонавтики»- Плакат с наклейками для детей «Солнечная система»- Ежедневные домашние задания.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Presentation</dc:title>
  <cp:lastModifiedBy>Анастасия</cp:lastModifiedBy>
  <cp:revision>0</cp:revision>
  <dcterms:created xsi:type="dcterms:W3CDTF">2024-05-02T09:48:00Z</dcterms:created>
  <dcterms:modified xsi:type="dcterms:W3CDTF">2024-06-27T08:41:53Z</dcterms:modified>
</cp:coreProperties>
</file>