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7103745" cy="10234295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21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0" cy="720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tags" Target="tags/tag1.xml" /><Relationship Id="rId2" Type="http://schemas.openxmlformats.org/officeDocument/2006/relationships/notesMaster" Target="notesMasters/notesMaster1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/>
              <a:t>Second level 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/>
          </a:p>
          <a:p>
            <a:pPr lvl="3"/>
            <a:r>
              <a:rPr lang="en-US" smtClean="0"/>
              <a:t>Fourth level</a:t>
            </a:r>
            <a:endParaRPr lang="en-US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  <a:t>0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Relationship Id="rId5" Type="http://schemas.openxmlformats.org/officeDocument/2006/relationships/image" Target="../media/image1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Relationship Id="rId5" Type="http://schemas.openxmlformats.org/officeDocument/2006/relationships/image" Target="../media/image21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21075" y="815975"/>
            <a:ext cx="8002270" cy="1572895"/>
          </a:xfrm>
        </p:spPr>
        <p:txBody>
          <a:bodyPr>
            <a:normAutofit fontScale="90000"/>
          </a:bodyPr>
          <a:lstStyle/>
          <a:p>
            <a:r>
              <a:rPr lang="ru-RU" altLang="en-US" sz="2000"/>
              <a:t>М</a:t>
            </a:r>
            <a:r>
              <a:rPr lang="ru-RU" altLang="en-US" sz="2000">
                <a:latin typeface="Arial" panose="020b0604020202020204" pitchFamily="34" charset="0"/>
                <a:cs typeface="Arial" panose="020b0604020202020204" pitchFamily="34" charset="0"/>
              </a:rPr>
              <a:t>униципальное бюджетное дошкольное образовательное учреждение города Екатеринбурга «Детский сад № 533».</a:t>
            </a:r>
            <a:br>
              <a:rPr lang="ru-RU" altLang="en-US" sz="20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en-US" sz="2000">
                <a:latin typeface="Arial" panose="020b0604020202020204" pitchFamily="34" charset="0"/>
                <a:cs typeface="Arial" panose="020b0604020202020204" pitchFamily="34" charset="0"/>
              </a:rPr>
              <a:t>Индекс: 620137, г. Екатер</a:t>
            </a:r>
            <a:r>
              <a:rPr lang="ru-RU" altLang="en-US" sz="2000"/>
              <a:t>инбург, ул. Гражданкой Войны 6, </a:t>
            </a:r>
            <a:br>
              <a:rPr lang="ru-RU" altLang="en-US" sz="2000"/>
            </a:br>
            <a:r>
              <a:rPr lang="ru-RU" altLang="en-US" sz="2000"/>
              <a:t>тел. +7(343) 341-05-46 </a:t>
            </a:r>
            <a:endParaRPr lang="ru-RU" altLang="en-US" sz="200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27325" y="3602355"/>
            <a:ext cx="6483985" cy="927735"/>
          </a:xfrm>
        </p:spPr>
        <p:txBody>
          <a:bodyPr>
            <a:normAutofit fontScale="25000"/>
          </a:bodyPr>
          <a:lstStyle/>
          <a:p>
            <a:r>
              <a:rPr lang="ru-RU" altLang="en-US"/>
              <a:t> </a:t>
            </a:r>
            <a:endParaRPr lang="ru-RU" altLang="en-US"/>
          </a:p>
          <a:p>
            <a:r>
              <a:rPr lang="ru-RU" altLang="en-US" sz="8800">
                <a:latin typeface="Arial" panose="020b0604020202020204" pitchFamily="34" charset="0"/>
                <a:cs typeface="Arial" panose="020b0604020202020204" pitchFamily="34" charset="0"/>
              </a:rPr>
              <a:t>Краткосрочный проект «День космонавтики» </a:t>
            </a:r>
            <a:endParaRPr lang="ru-RU" altLang="en-US" sz="8800">
              <a:latin typeface="Arial" pitchFamily="34" charset="0"/>
              <a:cs typeface="Arial" pitchFamily="34" charset="0"/>
            </a:endParaRPr>
          </a:p>
          <a:p>
            <a:r>
              <a:rPr lang="ru-RU" altLang="en-US" sz="8800">
                <a:latin typeface="Arial" panose="020b0604020202020204" pitchFamily="34" charset="0"/>
                <a:cs typeface="Arial" panose="020b0604020202020204" pitchFamily="34" charset="0"/>
              </a:rPr>
              <a:t>Средняя группа № 2 «Лучики».</a:t>
            </a:r>
            <a:endParaRPr lang="ru-RU" altLang="en-US" sz="8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450" y="452120"/>
            <a:ext cx="2333625" cy="1937385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6238240" y="5423535"/>
            <a:ext cx="5631180" cy="9067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Разработали воспитатели: Тушнолобова О. В. </a:t>
            </a:r>
            <a:endParaRPr lang="ru-RU" altLang="en-US">
              <a:latin typeface="Arial" pitchFamily="34" charset="0"/>
              <a:cs typeface="Arial" pitchFamily="34" charset="0"/>
            </a:endParaRPr>
          </a:p>
          <a:p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</a:t>
            </a: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Ямщикова А. А. </a:t>
            </a:r>
            <a:r>
              <a:rPr lang="en-US" altLang="ru-RU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en-US"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n-US" altLang="ru-RU">
                <a:latin typeface="Arial" panose="020b0604020202020204" pitchFamily="34" charset="0"/>
                <a:cs typeface="Arial" panose="020b0604020202020204" pitchFamily="34" charset="0"/>
              </a:rPr>
              <a:t>                       </a:t>
            </a:r>
            <a:endParaRPr lang="ru-RU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2667000"/>
          </a:xfrm>
        </p:spPr>
        <p:txBody>
          <a:bodyPr>
            <a:normAutofit/>
          </a:bodyPr>
          <a:lstStyle/>
          <a:p>
            <a: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  <a:t>Тема: «</a:t>
            </a:r>
            <a:r>
              <a:rPr lang="ru-RU" altLang="en-US" sz="2000">
                <a:latin typeface="Arial" panose="020b0604020202020204" pitchFamily="34" charset="0"/>
                <a:cs typeface="Arial" panose="020b0604020202020204" pitchFamily="34" charset="0"/>
              </a:rPr>
              <a:t>День космонавтики</a:t>
            </a:r>
            <a: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b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  <a:t>Тип проекта: информационно – творческий.</a:t>
            </a:r>
            <a:b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  <a:t>Участники проекта: дети средней группы №2 «Лучики»,</a:t>
            </a:r>
            <a:b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000" b="0">
                <a:latin typeface="Arial" panose="020b0604020202020204" pitchFamily="34" charset="0"/>
                <a:cs typeface="Arial" panose="020b0604020202020204" pitchFamily="34" charset="0"/>
              </a:rPr>
              <a:t>                            </a:t>
            </a:r>
            <a: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  <a:t> воспитатели: Тушнолобова О.В., Ямщикова А.А., родители. </a:t>
            </a:r>
            <a:b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  <a:t>Продолжительность проекта: краткосрочный - 1 неделя. </a:t>
            </a:r>
            <a:b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en-US" sz="2000" b="0">
                <a:latin typeface="Arial" panose="020b0604020202020204" pitchFamily="34" charset="0"/>
                <a:cs typeface="Arial" panose="020b0604020202020204" pitchFamily="34" charset="0"/>
              </a:rPr>
              <a:t>Цель. Формировать у детей целостное представление о Космосе и о героях космоса, способствовать развитию познавательных и интеллектуальных способностей детей.</a:t>
            </a:r>
            <a:endParaRPr lang="ru-RU" altLang="en-US" sz="20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3813175" y="2925445"/>
            <a:ext cx="4566920" cy="3054985"/>
          </a:xfrm>
        </p:spPr>
        <p:txBody>
          <a:bodyPr/>
          <a:lstStyle/>
          <a:p>
            <a:endParaRPr lang="ru-RU" altLang="en-US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540" y="2924810"/>
            <a:ext cx="4566920" cy="3055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501015"/>
            <a:ext cx="10805795" cy="5923915"/>
          </a:xfrm>
        </p:spPr>
        <p:txBody>
          <a:bodyPr>
            <a:normAutofit lnSpcReduction="10000"/>
          </a:bodyPr>
          <a:lstStyle/>
          <a:p>
            <a:r>
              <a:rPr lang="ru-RU" altLang="en-US" b="1"/>
              <a:t>Задачи: </a:t>
            </a:r>
            <a:endParaRPr lang="ru-RU" altLang="en-US" b="1"/>
          </a:p>
          <a:p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Вызвать интерес к теме проекта, дать знания о празднике, о космосе, о первом космонавте Ю.А. Гагарине; </a:t>
            </a:r>
            <a:endParaRPr lang="ru-RU" altLang="en-US" sz="2400">
              <a:latin typeface="Arial" pitchFamily="34" charset="0"/>
              <a:cs typeface="Arial" pitchFamily="34" charset="0"/>
            </a:endParaRPr>
          </a:p>
          <a:p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Формировать реалистические представления о труде космонавтов; </a:t>
            </a:r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Развивать коммуникативные навыки; </a:t>
            </a:r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Активизировать словарный запас: планета, космос, созвездие, ракета, скафандр, луна, космонавт, вселенная и.т.д.; </a:t>
            </a:r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altLang="ru-RU" sz="2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Привлечь родителей принять участие в реализации проекта. </a:t>
            </a:r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en-US" sz="2400" b="1">
                <a:latin typeface="Arial" panose="020b0604020202020204" pitchFamily="34" charset="0"/>
                <a:cs typeface="Arial" panose="020b0604020202020204" pitchFamily="34" charset="0"/>
              </a:rPr>
              <a:t>Предполагаемый результат:</a:t>
            </a:r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 дети приобретут знания о празднике День Космонавтики, узнают о Космосе, у них возникнет желание узнать больше о труде космонавтов. </a:t>
            </a:r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Форма представления продукта: Выставка творческих работ детей на тему «Космос».</a:t>
            </a:r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41540" y="543560"/>
            <a:ext cx="3981450" cy="3067050"/>
          </a:xfrm>
          <a:prstGeom prst="rect">
            <a:avLst/>
          </a:prstGeom>
        </p:spPr>
      </p:pic>
      <p:sp>
        <p:nvSpPr>
          <p:cNvPr id="100" name="Текстовое поле 99"/>
          <p:cNvSpPr txBox="1"/>
          <p:nvPr/>
        </p:nvSpPr>
        <p:spPr>
          <a:xfrm>
            <a:off x="607060" y="543560"/>
            <a:ext cx="6430645" cy="544322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/>
          <a:p>
            <a:pPr marL="6350" indent="-6350"/>
            <a:r>
              <a:rPr lang="en-US" sz="2400" b="1">
                <a:solidFill>
                  <a:srgbClr val="111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Пути реализации проекта:</a:t>
            </a:r>
            <a:r>
              <a:rPr lang="en-US" sz="2400" b="0">
                <a:solidFill>
                  <a:srgbClr val="111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0">
              <a:solidFill>
                <a:srgbClr val="111D00"/>
              </a:solidFill>
              <a:latin typeface="Arial" pitchFamily="34" charset="0"/>
              <a:cs typeface="Arial" pitchFamily="34" charset="0"/>
            </a:endParaRPr>
          </a:p>
          <a:p>
            <a:pPr marL="6350" indent="-6350"/>
            <a:r>
              <a:rPr lang="en-US" sz="2400" b="1">
                <a:solidFill>
                  <a:srgbClr val="111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Подготовительный этап:</a:t>
            </a:r>
            <a:r>
              <a:rPr lang="en-US" sz="2400" b="0">
                <a:solidFill>
                  <a:srgbClr val="111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>
                <a:solidFill>
                  <a:srgbClr val="111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Выбор темы проекта и планирование его содержания с учетом возрастных особенностей детей, их интересов и потребностей. </a:t>
            </a:r>
            <a:r>
              <a:rPr lang="en-US" sz="2400" b="0">
                <a:solidFill>
                  <a:srgbClr val="111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Подбор информации, художественной, методической литературы; иллюстраций, фотографий, аудио и видеоматериалов. </a:t>
            </a:r>
            <a:r>
              <a:rPr lang="en-US" sz="2400" b="0">
                <a:solidFill>
                  <a:srgbClr val="111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Планирование непосредственной образовательной деятельности в рамках проекта и календарное планирование. </a:t>
            </a:r>
            <a:r>
              <a:rPr lang="en-US" sz="2400" b="0">
                <a:solidFill>
                  <a:srgbClr val="111D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
</a:t>
            </a:r>
            <a:endParaRPr lang="en-US" altLang="en-US" sz="2400" b="0">
              <a:solidFill>
                <a:srgbClr val="111D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6215" y="258445"/>
            <a:ext cx="4978400" cy="5165090"/>
          </a:xfrm>
        </p:spPr>
        <p:txBody>
          <a:bodyPr/>
          <a:lstStyle/>
          <a:p>
            <a:r>
              <a:rPr lang="ru-RU" altLang="en-US" sz="2400"/>
              <a:t>Основной этап: </a:t>
            </a:r>
            <a:br>
              <a:rPr lang="ru-RU" altLang="en-US" sz="2400" b="0"/>
            </a:br>
            <a:br>
              <a:rPr lang="ru-RU" altLang="en-US" sz="2400" b="0"/>
            </a:br>
            <a:r>
              <a:rPr lang="ru-RU" altLang="en-US" sz="2400" b="0"/>
              <a:t>- Оформление группы к празднику;</a:t>
            </a:r>
            <a:br>
              <a:rPr lang="ru-RU" altLang="en-US" sz="2400" b="0"/>
            </a:br>
            <a:r>
              <a:rPr lang="ru-RU" altLang="en-US" sz="2400" b="0"/>
              <a:t>- Чтение книг о космосе перед сном;</a:t>
            </a:r>
            <a:br>
              <a:rPr lang="ru-RU" altLang="en-US" sz="2400" b="0"/>
            </a:br>
            <a:r>
              <a:rPr lang="ru-RU" altLang="en-US" sz="2400" b="0"/>
              <a:t>- Разукрашивание космических раскрасок  в свободное время;</a:t>
            </a:r>
            <a:br>
              <a:rPr lang="ru-RU" altLang="en-US" sz="2400" b="0"/>
            </a:br>
            <a:r>
              <a:rPr lang="ru-RU" altLang="en-US" sz="2400" b="0"/>
              <a:t>- Папка – передвижка для родителей «Праздник 12 апреля – День космонавтики»</a:t>
            </a:r>
            <a:br>
              <a:rPr lang="ru-RU" altLang="en-US" sz="2400" b="0"/>
            </a:br>
            <a:r>
              <a:rPr lang="ru-RU" altLang="en-US" sz="2400" b="0"/>
              <a:t>- Плакат с наклейками для детей «Солнечная система»</a:t>
            </a:r>
            <a:br>
              <a:rPr lang="ru-RU" altLang="en-US" sz="2400" b="0"/>
            </a:br>
            <a:r>
              <a:rPr lang="ru-RU" altLang="en-US" sz="2400" b="0"/>
              <a:t>- Ежедневные домашние задания.</a:t>
            </a:r>
            <a:endParaRPr lang="ru-RU" altLang="en-US" sz="2400" b="0"/>
          </a:p>
        </p:txBody>
      </p:sp>
      <p:pic>
        <p:nvPicPr>
          <p:cNvPr id="4" name="Изображение 3" descr="kosmisheskie-kartinki-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2075815"/>
            <a:ext cx="5448300" cy="41021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Замещающее содержимое 3"/>
          <p:cNvGraphicFramePr>
            <a:graphicFrameLocks noGrp="1"/>
          </p:cNvGraphicFramePr>
          <p:nvPr>
            <p:ph idx="1"/>
          </p:nvPr>
        </p:nvGraphicFramePr>
        <p:xfrm>
          <a:off x="647700" y="622935"/>
          <a:ext cx="10515600" cy="55251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5040"/>
                <a:gridCol w="7020560"/>
              </a:tblGrid>
              <a:tr h="269049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5.04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пятница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Беседа о космосе, о космонавтах.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Рассматривание демонстрационно - сюжетных картин на тему: «Земля и Космос». 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Цель: Показать детям как выглядит земля, другие планеты из космоса, развивать внимание любознательность, стремление узнать что-то новое.</a:t>
                      </a:r>
                      <a:endParaRPr lang="ru-RU" altLang="en-US"/>
                    </a:p>
                    <a:p>
                      <a:pPr>
                        <a:buNone/>
                      </a:pP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Домашнее задание: Сделать поделку совместно и фото.</a:t>
                      </a:r>
                      <a:endParaRPr lang="ru-RU" altLang="en-US"/>
                    </a:p>
                  </a:txBody>
                  <a:tcPr/>
                </a:tc>
              </a:tr>
              <a:tr h="273494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08.04 понедельник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Музыкальное занятие по плану музыкального руководителя.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Выучить считалочку про планеты.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Д/ игры «Разложи планеты по орбите», Лабиринт, Пазл.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Конструирование «Ракета на старте». Цель: Упражнять детей в моделировании и конструировании из строительного материала и деталей конструкторов; закрепить название деталей строительного материала; развивать внимание, воображение, сообразительность. </a:t>
                      </a:r>
                      <a:endParaRPr lang="ru-RU" altLang="en-US"/>
                    </a:p>
                    <a:p>
                      <a:pPr>
                        <a:buNone/>
                      </a:pP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Домашнее задание : Посмотреть мультфильм «Тайна третьей планеты»</a:t>
                      </a:r>
                      <a:endParaRPr lang="ru-RU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Замещающее содержимое 3"/>
          <p:cNvGraphicFramePr>
            <a:graphicFrameLocks noGrp="1"/>
          </p:cNvGraphicFramePr>
          <p:nvPr>
            <p:ph idx="1"/>
          </p:nvPr>
        </p:nvGraphicFramePr>
        <p:xfrm>
          <a:off x="647700" y="409575"/>
          <a:ext cx="10515600" cy="6513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6415"/>
                <a:gridCol w="7449185"/>
              </a:tblGrid>
              <a:tr h="230695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09.04 вторник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Игровое упражнение «Зарядка космонавта». Цель: Рассказать детям как тренируются космонавты, какие физические качества им необходимы. Учить точно выполнять упражнения, поощрять творчество в двигательной деятельности. Развивать вестибулярный аппарат, силовые качества.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Коллективная аппликация « Полёт в космос »</a:t>
                      </a:r>
                      <a:endParaRPr lang="ru-RU" altLang="en-US"/>
                    </a:p>
                    <a:p>
                      <a:pPr>
                        <a:buNone/>
                      </a:pP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Домашнее задание : Посмотреть мультфильм «Тайна третьей планеты»</a:t>
                      </a:r>
                      <a:endParaRPr lang="ru-RU" altLang="en-US"/>
                    </a:p>
                  </a:txBody>
                  <a:tcPr/>
                </a:tc>
              </a:tr>
              <a:tr h="380746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10.04 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среда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Открытое занятие с привлечением руководителя по физической культуре: 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Игра – импровизация «Обитатели космоса». Цель: научить детей плавным движениям космонавтов в невесомости под «космическую» музыку.) 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Командная эстафета «Построй свою ракету». Цель: учить детей играть в команде, строить из задуманных фигур, развивать ориентировку в пространстве.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 Слушание песни «Марш юных космонавтов», муз. А. Филиппенко, сл. Т. Волгиной. Цель: Дополнять знания детей о героической профессии космонавта. Способствовать развитию музыкальности детей, способности эмоционально воспринимать музыку героического характера.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Награждение медалями.</a:t>
                      </a:r>
                      <a:endParaRPr lang="ru-RU" altLang="en-US"/>
                    </a:p>
                    <a:p>
                      <a:pPr>
                        <a:buNone/>
                      </a:pP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Домашнее задание: нарисовать рисунок о космосе</a:t>
                      </a:r>
                      <a:endParaRPr lang="ru-RU" alt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Замещающее содержимое 3"/>
          <p:cNvGraphicFramePr>
            <a:graphicFrameLocks noGrp="1"/>
          </p:cNvGraphicFramePr>
          <p:nvPr>
            <p:ph idx="1"/>
          </p:nvPr>
        </p:nvGraphicFramePr>
        <p:xfrm>
          <a:off x="647700" y="474345"/>
          <a:ext cx="10515600" cy="3844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1985"/>
                <a:gridCol w="7333615"/>
              </a:tblGrid>
              <a:tr h="192214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11.04 четверг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Пересказ детей сюжета  мультфильма «Тайна третьей планеты»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Цель: получение знаний о космосе, закрепление материала.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Лепка - тема: «Ракета»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 Сюжетно - ролевая игра «Мы - планеты», «Солнечное затмение»</a:t>
                      </a:r>
                      <a:endParaRPr lang="ru-RU" altLang="en-US"/>
                    </a:p>
                    <a:p>
                      <a:pPr>
                        <a:buNone/>
                      </a:pP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Домашнее  задание: прочитать биографию о Ю. Гагарине</a:t>
                      </a:r>
                      <a:endParaRPr lang="ru-RU" altLang="en-US"/>
                    </a:p>
                  </a:txBody>
                  <a:tcPr/>
                </a:tc>
              </a:tr>
              <a:tr h="192214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12.04. пятница</a:t>
                      </a:r>
                      <a:endParaRPr lang="ru-RU" altLang="en-US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ru-RU" altLang="en-US"/>
                        <a:t>Беседа: «Какие они космонавты?», «Что есть в космосе?»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Коллективный рисунок «Дети галактики»</a:t>
                      </a: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Сюжетно - ролевая игра «Мы летим в космос»</a:t>
                      </a:r>
                      <a:endParaRPr lang="ru-RU" altLang="en-US"/>
                    </a:p>
                    <a:p>
                      <a:pPr>
                        <a:buNone/>
                      </a:pPr>
                      <a:endParaRPr lang="ru-RU" altLang="en-US"/>
                    </a:p>
                    <a:p>
                      <a:pPr>
                        <a:buNone/>
                      </a:pPr>
                      <a:r>
                        <a:rPr lang="ru-RU" altLang="en-US"/>
                        <a:t>Выставка детского творчества.</a:t>
                      </a:r>
                      <a:endParaRPr lang="ru-RU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Текстовое поле 4"/>
          <p:cNvSpPr txBox="1"/>
          <p:nvPr/>
        </p:nvSpPr>
        <p:spPr>
          <a:xfrm>
            <a:off x="648335" y="4565650"/>
            <a:ext cx="10828655" cy="189928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en-US" sz="2400" b="1">
                <a:latin typeface="Arial" panose="020b0604020202020204" pitchFamily="34" charset="0"/>
                <a:cs typeface="Arial" panose="020b0604020202020204" pitchFamily="34" charset="0"/>
              </a:rPr>
              <a:t>Заключительный этап:</a:t>
            </a:r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en-US" sz="2000">
                <a:latin typeface="Arial" panose="020b0604020202020204" pitchFamily="34" charset="0"/>
                <a:cs typeface="Arial" panose="020b0604020202020204" pitchFamily="34" charset="0"/>
              </a:rPr>
              <a:t>Подведение итогов проекта. </a:t>
            </a:r>
            <a:endParaRPr lang="ru-RU" altLang="en-US" sz="2000">
              <a:latin typeface="Arial" pitchFamily="34" charset="0"/>
              <a:cs typeface="Arial" pitchFamily="34" charset="0"/>
            </a:endParaRPr>
          </a:p>
          <a:p>
            <a:r>
              <a:rPr lang="ru-RU" altLang="en-US" sz="2000">
                <a:latin typeface="Arial" panose="020b0604020202020204" pitchFamily="34" charset="0"/>
                <a:cs typeface="Arial" panose="020b0604020202020204" pitchFamily="34" charset="0"/>
              </a:rPr>
              <a:t>Оформление выставки работ (лепка из пластилина, рисунки, поделки , коллективные работы).</a:t>
            </a:r>
            <a:endParaRPr lang="ru-RU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en-US" sz="2000">
                <a:latin typeface="Arial" panose="020b0604020202020204" pitchFamily="34" charset="0"/>
                <a:cs typeface="Arial" panose="020b0604020202020204" pitchFamily="34" charset="0"/>
              </a:rPr>
              <a:t>Фотоотчёт.</a:t>
            </a:r>
            <a:endParaRPr lang="ru-RU" alt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524510"/>
            <a:ext cx="10515600" cy="5652770"/>
          </a:xfrm>
        </p:spPr>
        <p:txBody>
          <a:bodyPr/>
          <a:lstStyle/>
          <a:p>
            <a:pPr algn="ctr"/>
            <a:endParaRPr lang="ru-RU" altLang="en-US" sz="2400" b="1">
              <a:latin typeface="Arial" pitchFamily="34" charset="0"/>
              <a:cs typeface="Arial" pitchFamily="34" charset="0"/>
            </a:endParaRPr>
          </a:p>
          <a:p>
            <a:pPr algn="ctr"/>
            <a:endParaRPr lang="ru-RU" alt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alt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alt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alt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alt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altLang="en-US" sz="2400" b="1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Результаты проекта </a:t>
            </a:r>
            <a:endParaRPr lang="ru-RU" alt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altLang="en-US" sz="24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altLang="en-US" sz="2400">
                <a:latin typeface="Arial" panose="020b0604020202020204" pitchFamily="34" charset="0"/>
                <a:cs typeface="Arial" panose="020b0604020202020204" pitchFamily="34" charset="0"/>
              </a:rPr>
              <a:t>        На практике  убедились, что метод проектов актуален и очень эффективен. Он даёт возможность детям  синтезировать полученные знания, развивать творческие способности и коммуникативные навыки, творить и исследовать вместе с взрослыми, что позволяет ему успешно адаптироваться к ситуации школьного обучения и окружающему миру.   </a:t>
            </a:r>
            <a:endParaRPr lang="ru-RU" alt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80540" y="-25400"/>
            <a:ext cx="3535045" cy="463486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376555"/>
            <a:ext cx="10515600" cy="5800725"/>
          </a:xfrm>
        </p:spPr>
        <p:txBody>
          <a:bodyPr/>
          <a:lstStyle/>
          <a:p>
            <a:r>
              <a:rPr lang="ru-RU" altLang="en-US"/>
              <a:t>Познавательное развитие : Дидактические игры</a:t>
            </a:r>
            <a:endParaRPr lang="ru-RU" altLang="en-US"/>
          </a:p>
        </p:txBody>
      </p:sp>
      <p:pic>
        <p:nvPicPr>
          <p:cNvPr id="8" name="Изображение 8" descr="img_17131088711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770" y="1186180"/>
            <a:ext cx="3808730" cy="4500880"/>
          </a:xfrm>
          <a:prstGeom prst="rect">
            <a:avLst/>
          </a:prstGeom>
        </p:spPr>
      </p:pic>
      <p:pic>
        <p:nvPicPr>
          <p:cNvPr id="7" name="Изображение 7" descr="IMG_20240408_094749_351"/>
          <p:cNvPicPr>
            <a:picLocks noChangeAspect="1"/>
          </p:cNvPicPr>
          <p:nvPr/>
        </p:nvPicPr>
        <p:blipFill>
          <a:blip r:embed="rId3"/>
          <a:srcRect t="-6799" r="1046" b="0"/>
          <a:stretch>
            <a:fillRect/>
          </a:stretch>
        </p:blipFill>
        <p:spPr>
          <a:xfrm>
            <a:off x="5122545" y="1014730"/>
            <a:ext cx="3971290" cy="2693035"/>
          </a:xfrm>
          <a:prstGeom prst="ellipse">
            <a:avLst/>
          </a:prstGeom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5920" y="3707765"/>
            <a:ext cx="4573905" cy="2527300"/>
          </a:xfrm>
          <a:prstGeom prst="ellipse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458470"/>
            <a:ext cx="10515600" cy="5718810"/>
          </a:xfrm>
        </p:spPr>
        <p:txBody>
          <a:bodyPr/>
          <a:lstStyle/>
          <a:p>
            <a:r>
              <a:rPr lang="ru-RU" altLang="en-US"/>
              <a:t>Физическое развитие: Спортивное мероприятие</a:t>
            </a:r>
            <a:endParaRPr lang="ru-RU" altLang="en-US"/>
          </a:p>
        </p:txBody>
      </p:sp>
      <p:pic>
        <p:nvPicPr>
          <p:cNvPr id="9" name="Изображение 9" descr="img_17131100295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1505585"/>
            <a:ext cx="2825750" cy="4236085"/>
          </a:xfrm>
          <a:prstGeom prst="rect">
            <a:avLst/>
          </a:prstGeom>
        </p:spPr>
      </p:pic>
      <p:pic>
        <p:nvPicPr>
          <p:cNvPr id="10" name="Изображение 10" descr="IMG_20240410_091552_231 (1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6525" y="1506220"/>
            <a:ext cx="3317875" cy="4235450"/>
          </a:xfrm>
          <a:prstGeom prst="rect">
            <a:avLst/>
          </a:prstGeom>
        </p:spPr>
      </p:pic>
      <p:pic>
        <p:nvPicPr>
          <p:cNvPr id="12" name="Изображение 12" descr="IMG_20240410_090017_1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0790" y="1474470"/>
            <a:ext cx="1920240" cy="4267200"/>
          </a:xfrm>
          <a:prstGeom prst="rect">
            <a:avLst/>
          </a:prstGeom>
        </p:spPr>
      </p:pic>
      <p:pic>
        <p:nvPicPr>
          <p:cNvPr id="4" name="Изображение 13" descr="IMG_20240410_090025_2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1030" y="1483995"/>
            <a:ext cx="1915795" cy="4257675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4151630" y="67691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en-US"/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557530"/>
            <a:ext cx="10515600" cy="6097905"/>
          </a:xfrm>
        </p:spPr>
        <p:txBody>
          <a:bodyPr>
            <a:normAutofit lnSpcReduction="20000"/>
          </a:bodyPr>
          <a:lstStyle/>
          <a:p>
            <a:r>
              <a:rPr lang="ru-RU" altLang="en-US"/>
              <a:t>Речевое развитие: Разучивание стихотворения</a:t>
            </a:r>
            <a:endParaRPr lang="ru-RU" altLang="en-US"/>
          </a:p>
          <a:p>
            <a:r>
              <a:rPr lang="ru-RU" altLang="en-US"/>
              <a:t>«Раз – Меркурий,</a:t>
            </a:r>
            <a:endParaRPr lang="ru-RU" altLang="en-US"/>
          </a:p>
          <a:p>
            <a:r>
              <a:rPr lang="ru-RU" altLang="en-US"/>
              <a:t> Два – Венера,</a:t>
            </a:r>
            <a:endParaRPr lang="ru-RU" altLang="en-US"/>
          </a:p>
          <a:p>
            <a:r>
              <a:rPr lang="ru-RU" altLang="en-US"/>
              <a:t> Три – Земля,</a:t>
            </a:r>
            <a:endParaRPr lang="ru-RU" altLang="en-US"/>
          </a:p>
          <a:p>
            <a:r>
              <a:rPr lang="ru-RU" altLang="en-US"/>
              <a:t> Четыре – Марс,</a:t>
            </a:r>
            <a:endParaRPr lang="ru-RU" altLang="en-US"/>
          </a:p>
          <a:p>
            <a:r>
              <a:rPr lang="ru-RU" altLang="en-US"/>
              <a:t> Пять – Юпитер,</a:t>
            </a:r>
            <a:endParaRPr lang="ru-RU" altLang="en-US"/>
          </a:p>
          <a:p>
            <a:r>
              <a:rPr lang="ru-RU" altLang="en-US"/>
              <a:t> Шесть – Сатурн,</a:t>
            </a:r>
            <a:endParaRPr lang="ru-RU" altLang="en-US"/>
          </a:p>
          <a:p>
            <a:r>
              <a:rPr lang="ru-RU" altLang="en-US"/>
              <a:t> Семь – Уран,</a:t>
            </a:r>
            <a:endParaRPr lang="ru-RU" altLang="en-US"/>
          </a:p>
          <a:p>
            <a:r>
              <a:rPr lang="ru-RU" altLang="en-US"/>
              <a:t>За ним – Нептун.</a:t>
            </a:r>
            <a:endParaRPr lang="ru-RU" altLang="en-US"/>
          </a:p>
          <a:p>
            <a:r>
              <a:rPr lang="ru-RU" altLang="en-US"/>
              <a:t>Он восьмым идет по счету</a:t>
            </a:r>
            <a:endParaRPr lang="ru-RU" altLang="en-US"/>
          </a:p>
          <a:p>
            <a:r>
              <a:rPr lang="ru-RU" altLang="en-US"/>
              <a:t>А за ним уже потом</a:t>
            </a:r>
            <a:endParaRPr lang="ru-RU" altLang="en-US"/>
          </a:p>
          <a:p>
            <a:r>
              <a:rPr lang="ru-RU" altLang="en-US"/>
              <a:t>И девятая планета</a:t>
            </a:r>
            <a:endParaRPr lang="ru-RU" altLang="en-US"/>
          </a:p>
          <a:p>
            <a:r>
              <a:rPr lang="ru-RU" altLang="en-US"/>
              <a:t>Под названием Плутон»</a:t>
            </a:r>
            <a:endParaRPr lang="ru-RU" altLang="en-US"/>
          </a:p>
          <a:p>
            <a:r>
              <a:rPr lang="ru-RU" altLang="en-US"/>
              <a:t>Чтение рассказов и пересказ мультфильма «Тайна третьей планеты»</a:t>
            </a:r>
            <a:endParaRPr lang="ru-RU" altLang="en-US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7360" y="1185545"/>
            <a:ext cx="6079490" cy="481203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508000"/>
            <a:ext cx="10515600" cy="5669280"/>
          </a:xfrm>
        </p:spPr>
        <p:txBody>
          <a:bodyPr/>
          <a:lstStyle/>
          <a:p>
            <a:r>
              <a:rPr lang="ru-RU" altLang="en-US"/>
              <a:t>Социально-комуникативное развитие: Подвижные игры, разминки.</a:t>
            </a:r>
            <a:endParaRPr lang="ru-RU" altLang="en-US"/>
          </a:p>
          <a:p>
            <a:endParaRPr lang="ru-RU" altLang="en-US"/>
          </a:p>
        </p:txBody>
      </p:sp>
      <p:pic>
        <p:nvPicPr>
          <p:cNvPr id="16" name="Изображение 16" descr="IMG_20240411_100851_9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930" y="1067435"/>
            <a:ext cx="4184650" cy="2361565"/>
          </a:xfrm>
          <a:prstGeom prst="rect">
            <a:avLst/>
          </a:prstGeom>
        </p:spPr>
      </p:pic>
      <p:pic>
        <p:nvPicPr>
          <p:cNvPr id="17" name="Изображение 17" descr="IMG_20240411_100940_4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6705" y="1116965"/>
            <a:ext cx="4172585" cy="2312035"/>
          </a:xfrm>
          <a:prstGeom prst="rect">
            <a:avLst/>
          </a:prstGeom>
        </p:spPr>
      </p:pic>
      <p:pic>
        <p:nvPicPr>
          <p:cNvPr id="15" name="Изображение 15" descr="IMG_20240412_102609_6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405" y="4117340"/>
            <a:ext cx="4067810" cy="2199640"/>
          </a:xfrm>
          <a:prstGeom prst="rect">
            <a:avLst/>
          </a:prstGeom>
        </p:spPr>
      </p:pic>
      <p:pic>
        <p:nvPicPr>
          <p:cNvPr id="5" name="Изображение 5" descr="IMG_20240412_093115_1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6070" y="4117340"/>
            <a:ext cx="4173220" cy="219964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457835"/>
            <a:ext cx="10515600" cy="5719445"/>
          </a:xfrm>
        </p:spPr>
        <p:txBody>
          <a:bodyPr/>
          <a:lstStyle/>
          <a:p>
            <a:r>
              <a:rPr lang="ru-RU" altLang="en-US"/>
              <a:t>Художественно-эстетическое развитие:</a:t>
            </a:r>
            <a:endParaRPr lang="ru-RU" altLang="en-US"/>
          </a:p>
          <a:p>
            <a:endParaRPr lang="ru-RU" altLang="en-US"/>
          </a:p>
        </p:txBody>
      </p:sp>
      <p:pic>
        <p:nvPicPr>
          <p:cNvPr id="22" name="Изображение 22" descr="img_17131089940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870" y="1349375"/>
            <a:ext cx="3088005" cy="4159250"/>
          </a:xfrm>
          <a:prstGeom prst="rect">
            <a:avLst/>
          </a:prstGeom>
        </p:spPr>
      </p:pic>
      <p:pic>
        <p:nvPicPr>
          <p:cNvPr id="18" name="Изображение 18" descr="IMG_20240412_074557_79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2115" y="1349375"/>
            <a:ext cx="3705225" cy="1931035"/>
          </a:xfrm>
          <a:prstGeom prst="rect">
            <a:avLst/>
          </a:prstGeom>
        </p:spPr>
      </p:pic>
      <p:pic>
        <p:nvPicPr>
          <p:cNvPr id="19" name="Изображение 19" descr="IMG_20240411_095215_7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2115" y="3590290"/>
            <a:ext cx="3747770" cy="1917700"/>
          </a:xfrm>
          <a:prstGeom prst="rect">
            <a:avLst/>
          </a:prstGeom>
        </p:spPr>
      </p:pic>
      <p:pic>
        <p:nvPicPr>
          <p:cNvPr id="21" name="Изображение 21" descr="img_171310894339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6125" y="1349375"/>
            <a:ext cx="3025140" cy="415861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506730"/>
            <a:ext cx="10515600" cy="5670550"/>
          </a:xfrm>
        </p:spPr>
        <p:txBody>
          <a:bodyPr/>
          <a:lstStyle/>
          <a:p>
            <a:r>
              <a:rPr lang="ru-RU" altLang="en-US"/>
              <a:t>Оформление:</a:t>
            </a:r>
            <a:endParaRPr lang="ru-RU" altLang="en-US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260" y="1181100"/>
            <a:ext cx="3599815" cy="499618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5470" y="1180465"/>
            <a:ext cx="3624580" cy="4996815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0715" y="1181100"/>
            <a:ext cx="3429635" cy="499681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Arial"/>
        <a:cs typeface="Arial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Arial"/>
        <a:cs typeface="Arial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44</Paragraphs>
  <Slides>15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0">
      <vt:lpstr>Arial</vt:lpstr>
      <vt:lpstr>Calibri Light</vt:lpstr>
      <vt:lpstr>Calibri</vt:lpstr>
      <vt:lpstr>微软雅黑</vt:lpstr>
      <vt:lpstr>Office Theme</vt:lpstr>
      <vt:lpstr>Муниципальное бюджетное дошкольное образовательное учреждение города Екатеринбурга «Детский сад № 533».Индекс: 620137, г. Екатеринбург, ул. Гражданкой Войны 6, тел. +7(343) 341-05-46 </vt:lpstr>
      <vt:lpstr>Тема: «День космонавтики».Тип проекта: информационно – творческий.Участники проекта: дети средней группы №2 «Лучики»,                              воспитатели: Тушнолобова О.В., Ямщикова А.А., родители. Продолжительность проекта: краткосрочный - 1 неделя. Цель. Формировать у детей целостное представление о Космосе и о героях космоса, способствовать развитию познавательных и интеллектуальных способностей детей.</vt:lpstr>
      <vt:lpstr>PowerPoint Presentation</vt:lpstr>
      <vt:lpstr>PowerPoint Presentation</vt:lpstr>
      <vt:lpstr>Основной этап: - Оформление группы к празднику;- Чтение книг о космосе перед сном;- Разукрашивание космических раскрасок  в свободное время;- Папка – передвижка для родителей «Праздник 12 апреля – День космонавтики»- Плакат с наклейками для детей «Солнечная система»- Ежедневные домашние задания.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Presentation</dc:title>
  <cp:lastModifiedBy>Ольга Тушнолобова</cp:lastModifiedBy>
  <cp:revision>9</cp:revision>
  <dcterms:created xsi:type="dcterms:W3CDTF">2024-05-02T09:48:00Z</dcterms:created>
  <dcterms:modified xsi:type="dcterms:W3CDTF">2024-06-04T09:31:02Z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69295E2CB899430A8EFE782453ECAB5D_13</vt:lpwstr>
  </property>
  <property fmtid="{D5CDD505-2E9C-101B-9397-08002B2CF9AE}" pid="3" name="KSOProductBuildVer">
    <vt:lpwstr>1049-12.2.0.16731</vt:lpwstr>
  </property>
</Properties>
</file>