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2" r:id="rId3"/>
    <p:sldId id="286" r:id="rId4"/>
    <p:sldId id="260" r:id="rId5"/>
    <p:sldId id="266" r:id="rId6"/>
    <p:sldId id="275" r:id="rId7"/>
    <p:sldId id="285" r:id="rId8"/>
    <p:sldId id="268" r:id="rId9"/>
    <p:sldId id="291" r:id="rId10"/>
    <p:sldId id="288" r:id="rId11"/>
    <p:sldId id="267" r:id="rId12"/>
    <p:sldId id="274" r:id="rId13"/>
    <p:sldId id="271" r:id="rId14"/>
    <p:sldId id="276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01" d="100"/>
          <a:sy n="101" d="100"/>
        </p:scale>
        <p:origin x="126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D26-0D17-41B3-9606-823267B1A49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6A83-7F40-434A-AE18-ED009F07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9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D26-0D17-41B3-9606-823267B1A49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6A83-7F40-434A-AE18-ED009F07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3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D26-0D17-41B3-9606-823267B1A49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6A83-7F40-434A-AE18-ED009F07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6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D26-0D17-41B3-9606-823267B1A49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6A83-7F40-434A-AE18-ED009F07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8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D26-0D17-41B3-9606-823267B1A49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6A83-7F40-434A-AE18-ED009F07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0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D26-0D17-41B3-9606-823267B1A49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6A83-7F40-434A-AE18-ED009F07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3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D26-0D17-41B3-9606-823267B1A49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6A83-7F40-434A-AE18-ED009F07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D26-0D17-41B3-9606-823267B1A49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6A83-7F40-434A-AE18-ED009F07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1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D26-0D17-41B3-9606-823267B1A49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6A83-7F40-434A-AE18-ED009F07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0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D26-0D17-41B3-9606-823267B1A49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6A83-7F40-434A-AE18-ED009F07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D26-0D17-41B3-9606-823267B1A49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6A83-7F40-434A-AE18-ED009F07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8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AD26-0D17-41B3-9606-823267B1A49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C6A83-7F40-434A-AE18-ED009F07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7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7" y="0"/>
            <a:ext cx="91897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927404"/>
            <a:ext cx="7056784" cy="4301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развивающей </a:t>
            </a: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редметно-пространственной </a:t>
            </a:r>
            <a:r>
              <a:rPr lang="ru-RU" sz="6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реды </a:t>
            </a:r>
          </a:p>
          <a:p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речевых зонах групп.</a:t>
            </a:r>
          </a:p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Сапрунова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 А.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49438" y="17998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24644"/>
            <a:ext cx="8784976" cy="6408712"/>
          </a:xfrm>
          <a:prstGeom prst="roundRect">
            <a:avLst/>
          </a:prstGeom>
          <a:solidFill>
            <a:srgbClr val="FBFFCD"/>
          </a:solidFill>
          <a:ln w="38100">
            <a:solidFill>
              <a:srgbClr val="D75549">
                <a:alpha val="8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4199156" cy="302401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75556" y="836712"/>
            <a:ext cx="7992888" cy="1761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255" indent="240358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Необходимым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атрибутом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занятий по звуковой культуре речи является зеркало.</a:t>
            </a:r>
          </a:p>
          <a:p>
            <a:pPr marL="305255" indent="240358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5" descr="C:\Users\Вячеслав\Downloads\IMG_20220517_08175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3" r="57825" b="22546"/>
          <a:stretch/>
        </p:blipFill>
        <p:spPr bwMode="auto">
          <a:xfrm>
            <a:off x="5505388" y="1642282"/>
            <a:ext cx="2739020" cy="41626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2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24644"/>
            <a:ext cx="8784976" cy="6408712"/>
          </a:xfrm>
          <a:prstGeom prst="roundRect">
            <a:avLst/>
          </a:prstGeom>
          <a:solidFill>
            <a:srgbClr val="FBFFCD"/>
          </a:solidFill>
          <a:ln w="38100">
            <a:solidFill>
              <a:srgbClr val="D75549">
                <a:alpha val="8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5556" y="548680"/>
            <a:ext cx="799288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500"/>
              </a:spcAft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РЕЧЕВОГО УГОЛКА В СТАРШИХ ГРУППАХ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150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речевом уголке групп старшего возраста оформляется место для настольно-печатных игр.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5255" indent="240358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75" y="2901379"/>
            <a:ext cx="3839210" cy="28797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2874367"/>
            <a:ext cx="4114801" cy="29067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0404" y="220050"/>
            <a:ext cx="8784976" cy="6408712"/>
          </a:xfrm>
          <a:prstGeom prst="roundRect">
            <a:avLst/>
          </a:prstGeom>
          <a:solidFill>
            <a:srgbClr val="FBFFCD"/>
          </a:solidFill>
          <a:ln w="38100">
            <a:solidFill>
              <a:srgbClr val="D75549">
                <a:alpha val="8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93797" y="296716"/>
            <a:ext cx="8756406" cy="3060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255" indent="240358" algn="ctr"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 активизация словаря.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5255" indent="240358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Картотеки предметных картинок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 разным темам; развивающие игры: «Шиворот – навыворот», «Скажи по -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другому», «Большие и маленькие»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«Из чего что сделано», «Кто что делает?»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др.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146919"/>
            <a:ext cx="2879675" cy="2160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478" y="4146919"/>
            <a:ext cx="2879674" cy="2160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06163"/>
            <a:ext cx="2894503" cy="202160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06163"/>
            <a:ext cx="2879675" cy="2160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74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06966" y="224644"/>
            <a:ext cx="8784976" cy="6408712"/>
          </a:xfrm>
          <a:prstGeom prst="roundRect">
            <a:avLst/>
          </a:prstGeom>
          <a:solidFill>
            <a:srgbClr val="FBFFCD"/>
          </a:solidFill>
          <a:ln w="38100">
            <a:solidFill>
              <a:srgbClr val="D75549">
                <a:alpha val="8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01625" indent="237490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1625" indent="237490"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1625" indent="237490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1625" indent="237490"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1625" indent="237490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1625" indent="237490"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1625" indent="237490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1625" indent="237490"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1625" indent="237490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1625" indent="237490"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1625" indent="237490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1625" indent="237490"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1625" indent="237490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1625" indent="237490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«Звуковые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ходилки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направлена на автоматизацию звуков. В  индивидуальной работе ребёнок называет по порядку картинки, в названии которых есть определённый звук . В  свободной деятельности дети могут играть в игру с использованием фишек и кубика. Кто быстрее дойдёт до финиша, нажимает на звонок. Элемент соревнования повышает интерес к игре.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11560" y="332656"/>
            <a:ext cx="8668414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255" indent="240358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305255" indent="240358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05255" indent="240358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332656"/>
            <a:ext cx="5471795" cy="392811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5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24644"/>
            <a:ext cx="8784976" cy="6408712"/>
          </a:xfrm>
          <a:prstGeom prst="roundRect">
            <a:avLst/>
          </a:prstGeom>
          <a:solidFill>
            <a:srgbClr val="FBFFCD"/>
          </a:solidFill>
          <a:ln w="38100">
            <a:solidFill>
              <a:srgbClr val="D75549">
                <a:alpha val="8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211358"/>
            <a:ext cx="3888432" cy="413944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1447" y="452302"/>
            <a:ext cx="8234865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РЯДОМ С РЕЧЕВЫМ УГОЛКОМ НАХОДИТСЯ КНИЖНЫЙ</a:t>
            </a:r>
            <a:r>
              <a:rPr lang="ru-RU" sz="20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150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Книги в уголке периодически меняются, организуются выставки книг одного писателя.  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0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74638"/>
            <a:ext cx="8784976" cy="6408712"/>
          </a:xfrm>
          <a:prstGeom prst="roundRect">
            <a:avLst/>
          </a:prstGeom>
          <a:solidFill>
            <a:srgbClr val="FBFFCD"/>
          </a:solidFill>
          <a:ln w="38100">
            <a:solidFill>
              <a:srgbClr val="D75549">
                <a:alpha val="8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256" y="3938817"/>
            <a:ext cx="4320479" cy="241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835869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Уважаемые коллеги, 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желаю вам творческих успехов в создании и пополнении речевой зоны !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1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9786" y="264076"/>
            <a:ext cx="8784976" cy="6408712"/>
          </a:xfrm>
          <a:prstGeom prst="roundRect">
            <a:avLst/>
          </a:prstGeom>
          <a:solidFill>
            <a:srgbClr val="FBFFCD"/>
          </a:solidFill>
          <a:ln w="38100">
            <a:solidFill>
              <a:srgbClr val="D75549">
                <a:alpha val="8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Picture 2" descr="C:\Users\Admin\Desktop\речевой уголок\презентация\050812[1]_584284b78e6d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5229200"/>
            <a:ext cx="1584176" cy="138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635896" y="450424"/>
            <a:ext cx="4896544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255" indent="240358">
              <a:buFont typeface="Arial" pitchFamily="34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2204864"/>
            <a:ext cx="7992888" cy="364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255" indent="240358">
              <a:buFont typeface="Arial" pitchFamily="34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05255" indent="240358">
              <a:buFont typeface="Arial" pitchFamily="34" charset="0"/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305255" indent="240358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62" y="785184"/>
            <a:ext cx="5941068" cy="36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49641"/>
            <a:ext cx="8784976" cy="6358718"/>
          </a:xfrm>
          <a:prstGeom prst="roundRect">
            <a:avLst/>
          </a:prstGeom>
          <a:solidFill>
            <a:srgbClr val="FBFFCD"/>
          </a:solidFill>
          <a:ln w="38100">
            <a:solidFill>
              <a:srgbClr val="D75549">
                <a:alpha val="8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indent="450215" algn="just">
              <a:spcAft>
                <a:spcPts val="1500"/>
              </a:spcAft>
            </a:pPr>
            <a:endParaRPr lang="ru-RU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1500"/>
              </a:spcAft>
            </a:pPr>
            <a:endParaRPr lang="ru-RU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1500"/>
              </a:spcAft>
            </a:pPr>
            <a:endParaRPr lang="ru-RU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1500"/>
              </a:spcAft>
            </a:pPr>
            <a:endParaRPr lang="ru-RU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1500"/>
              </a:spcAft>
            </a:pPr>
            <a:endParaRPr lang="ru-RU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1500"/>
              </a:spcAft>
            </a:pP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 </a:t>
            </a:r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речевого развития - это специальное место, обособленное от игровых зон, где проходит индивидуальная и подгрупповая работа по развитию речи.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15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15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Формирование фонематического восприятия и слуха.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15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 Развитие артикуляционной моторики.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15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Закрепление навыков правильного произношения звуков.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15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Закрепление навыков, полученных на занятиях.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15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Активизация словаря, обобщающих понятий и лексико-   грамматических категорий.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15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 Развитие связной речи.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15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 Развитие мелкой моторики.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76672"/>
            <a:ext cx="7992888" cy="2610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255" indent="240358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47" y="359905"/>
            <a:ext cx="3324141" cy="2365107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76" y="359904"/>
            <a:ext cx="3430724" cy="2365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31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24644"/>
            <a:ext cx="8784976" cy="6408712"/>
          </a:xfrm>
          <a:prstGeom prst="roundRect">
            <a:avLst/>
          </a:prstGeom>
          <a:solidFill>
            <a:srgbClr val="FBFFCD"/>
          </a:solidFill>
          <a:ln w="38100">
            <a:solidFill>
              <a:srgbClr val="D75549">
                <a:alpha val="8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692696"/>
            <a:ext cx="7992888" cy="5616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255" indent="240358" algn="ctr">
              <a:buNone/>
            </a:pP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Наполнение </a:t>
            </a:r>
            <a:r>
              <a:rPr lang="ru-RU" sz="9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речевого уголка должно отражать все направления работы по развитию речи</a:t>
            </a: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05255" indent="240358" algn="ctr">
              <a:buNone/>
            </a:pPr>
            <a:endParaRPr lang="ru-RU" sz="8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5255" indent="240358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- развитие словаря ребёнка</a:t>
            </a:r>
          </a:p>
          <a:p>
            <a:pPr marL="305255" indent="240358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- работа над грамматическим строем речи (обучение различным способам словообразования, формирование грамматически правильной речи)</a:t>
            </a:r>
          </a:p>
          <a:p>
            <a:pPr marL="305255" indent="240358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- развитие связной речи (составление описательных и творческих рассказов, пересказы, описание картин и предметов, работа с загадками, пословицами и поговорками, стихами)</a:t>
            </a:r>
          </a:p>
          <a:p>
            <a:pPr marL="305255" indent="240358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- воспитание звуковой культуры речи (совершенствование диафрагмально-речевого дыхания, развитие слухового внимания и фонематического слуха, закрепление в речи чистого звукопроизношения,)</a:t>
            </a:r>
          </a:p>
          <a:p>
            <a:pPr marL="305255" indent="240358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- подготовка к обучению и обучение грамоте (знакомство со звукобуквенным анализом и синтезом, деление слов на слоги, анализ предложения)</a:t>
            </a:r>
          </a:p>
          <a:p>
            <a:pPr marL="305255" indent="240358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- развитие мелкой моторики и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графомоторной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функции</a:t>
            </a:r>
          </a:p>
          <a:p>
            <a:pPr marL="305255" indent="240358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- знакомство с художественной литературой (можно выделить отдельно в книжный уголок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  <a:p>
            <a:pPr marL="305255" indent="240358"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500" dirty="0" smtClean="0">
                <a:latin typeface="Times New Roman" pitchFamily="18" charset="0"/>
                <a:cs typeface="Times New Roman" pitchFamily="18" charset="0"/>
              </a:rPr>
            </a:b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24644"/>
            <a:ext cx="8784976" cy="6408712"/>
          </a:xfrm>
          <a:prstGeom prst="roundRect">
            <a:avLst/>
          </a:prstGeom>
          <a:solidFill>
            <a:srgbClr val="FBFFCD"/>
          </a:solidFill>
          <a:ln w="38100">
            <a:solidFill>
              <a:srgbClr val="D75549">
                <a:alpha val="8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3789040"/>
            <a:ext cx="7992888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255" indent="240358">
              <a:buNone/>
            </a:pP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Неотъемлемым атрибутом 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речевого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уголка 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игрушка.</a:t>
            </a:r>
            <a:endParaRPr lang="ru-RU" sz="21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5255" indent="240358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Этот  «одушевленный персонаж» помогает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решать такие важные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задачи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, как преодоление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у детей неуверенности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стеснительности, помогает вызвать интерес к речевой деятельности, побуждает их к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речевой активности. 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05255" indent="240358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К тому же у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Каркуши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есть подвижный язычок, управляя которым, мы показываем детям, как надо правильно выполнять артикуляционную гимнастику.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618435"/>
            <a:ext cx="2332818" cy="294728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094" y="646266"/>
            <a:ext cx="3849012" cy="288708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6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1" y="224644"/>
            <a:ext cx="8784976" cy="6408712"/>
          </a:xfrm>
          <a:prstGeom prst="roundRect">
            <a:avLst/>
          </a:prstGeom>
          <a:solidFill>
            <a:srgbClr val="FBFFCD"/>
          </a:solidFill>
          <a:ln w="38100">
            <a:solidFill>
              <a:srgbClr val="D75549">
                <a:alpha val="8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22422" y="548680"/>
            <a:ext cx="7992888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5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РЕЧЕВОМ УГОЛКЕ СОБРАНЫ КАРТОТЕКИ: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91005" indent="-285750"/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91005" indent="-285750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Игры по звуковой культуре речи»</a:t>
            </a:r>
          </a:p>
          <a:p>
            <a:pPr marL="591005" indent="-285750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«Игры по формированию грамматического строя речи»</a:t>
            </a:r>
          </a:p>
          <a:p>
            <a:pPr marL="591005" indent="-285750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«Артикуляционная гимнастика»</a:t>
            </a:r>
          </a:p>
          <a:p>
            <a:pPr marL="591005" indent="-285750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«Дыхательная гимнастика»</a:t>
            </a:r>
          </a:p>
          <a:p>
            <a:pPr marL="591005" indent="-285750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«Пальчиковые игры» </a:t>
            </a:r>
          </a:p>
          <a:p>
            <a:pPr marL="591005" indent="-285750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88" y="2779400"/>
            <a:ext cx="4761875" cy="35714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83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24644"/>
            <a:ext cx="8784976" cy="6408712"/>
          </a:xfrm>
          <a:prstGeom prst="roundRect">
            <a:avLst/>
          </a:prstGeom>
          <a:solidFill>
            <a:srgbClr val="FBFFCD"/>
          </a:solidFill>
          <a:ln w="38100">
            <a:solidFill>
              <a:srgbClr val="D75549">
                <a:alpha val="8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indent="450215">
              <a:spcAft>
                <a:spcPts val="1500"/>
              </a:spcAft>
            </a:pP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076056" y="1916832"/>
            <a:ext cx="3392409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77688" y="541530"/>
            <a:ext cx="7992888" cy="2310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255" indent="240358"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ДЫХАТЕЛЬНЫЕ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ТРЕНАЖЕРЫ</a:t>
            </a:r>
          </a:p>
          <a:p>
            <a:pPr marL="305255" indent="240358" algn="ctr">
              <a:buNone/>
            </a:pP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всех возрастных групп в уголке должны быть представлены предметы и игровые наборы для развития речевого дыхания. Для этих целей используется бросовый материал и простые игрушки: мячики для пинг-понга, султанчики и вертушки, флажки, </a:t>
            </a:r>
            <a:r>
              <a:rPr lang="ru-RU" sz="2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поддувалки</a:t>
            </a: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05255" indent="240358" algn="ctr"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36665" y="4005064"/>
            <a:ext cx="4464496" cy="2006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24284" r="10596" b="48320"/>
          <a:stretch/>
        </p:blipFill>
        <p:spPr>
          <a:xfrm>
            <a:off x="3520714" y="2723184"/>
            <a:ext cx="4882689" cy="2645023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3" y="3497871"/>
            <a:ext cx="3173349" cy="2383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9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24644"/>
            <a:ext cx="8784976" cy="6408712"/>
          </a:xfrm>
          <a:prstGeom prst="roundRect">
            <a:avLst/>
          </a:prstGeom>
          <a:solidFill>
            <a:srgbClr val="FBFFCD"/>
          </a:solidFill>
          <a:ln w="38100">
            <a:solidFill>
              <a:srgbClr val="D75549">
                <a:alpha val="8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Aft>
                <a:spcPts val="150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РЕЧЕВОГО УГОЛКА В МЛАДШИХ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ГРУППАХ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Уголок речевого развития включает в себя зону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сенсорики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место для развития мелкой моторики. Это столик/зона с развивающими играми: пирамидки,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сортер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игрушки с кнопками,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бизиборды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коврик с пищалками,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резиночками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пуговицами, лентами, липучками. На сенсорном коврике обычно изображается сюжет знакомой детям сказки или изображения природных объектов, животных.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654262"/>
            <a:ext cx="8424936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8710"/>
          <a:stretch/>
        </p:blipFill>
        <p:spPr bwMode="auto">
          <a:xfrm>
            <a:off x="2051721" y="533400"/>
            <a:ext cx="4896544" cy="3327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2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5227" y="224644"/>
            <a:ext cx="8784976" cy="6408712"/>
          </a:xfrm>
          <a:prstGeom prst="roundRect">
            <a:avLst/>
          </a:prstGeom>
          <a:solidFill>
            <a:srgbClr val="FBFFCD"/>
          </a:solidFill>
          <a:ln w="38100">
            <a:solidFill>
              <a:srgbClr val="D75549">
                <a:alpha val="80000"/>
              </a:srgb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57200" y="901689"/>
            <a:ext cx="8299206" cy="1591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500"/>
              </a:spcAft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ОФОРМЛЕНИЕ РЕЧЕВОГО УГОЛКА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СРЕДНЕЙ ГРУППЕ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5255" indent="240358" algn="ct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Добавляются игры с прищепками, шнуровки, игры на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заплетание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лент,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массажеры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эспандеры. Серии сюжетных картинок «Что сначала, что потом», «Сказка по картинке» и т.д.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0200323_151015.jpg"/>
          <p:cNvPicPr/>
          <p:nvPr/>
        </p:nvPicPr>
        <p:blipFill rotWithShape="1">
          <a:blip r:embed="rId3" cstate="print"/>
          <a:srcRect l="8291" r="11068"/>
          <a:stretch/>
        </p:blipFill>
        <p:spPr>
          <a:xfrm>
            <a:off x="683593" y="2564904"/>
            <a:ext cx="3960415" cy="3561259"/>
          </a:xfrm>
          <a:prstGeom prst="rect">
            <a:avLst/>
          </a:prstGeom>
        </p:spPr>
      </p:pic>
      <p:pic>
        <p:nvPicPr>
          <p:cNvPr id="11" name="Рисунок 10" descr="20200317_155951.jpg"/>
          <p:cNvPicPr/>
          <p:nvPr/>
        </p:nvPicPr>
        <p:blipFill rotWithShape="1">
          <a:blip r:embed="rId4" cstate="print"/>
          <a:srcRect l="20905" r="20905"/>
          <a:stretch/>
        </p:blipFill>
        <p:spPr>
          <a:xfrm>
            <a:off x="5004048" y="2564904"/>
            <a:ext cx="3456384" cy="35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88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498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Вячеслав</cp:lastModifiedBy>
  <cp:revision>93</cp:revision>
  <dcterms:created xsi:type="dcterms:W3CDTF">2019-02-23T18:41:48Z</dcterms:created>
  <dcterms:modified xsi:type="dcterms:W3CDTF">2023-11-20T17:53:18Z</dcterms:modified>
</cp:coreProperties>
</file>