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76" r:id="rId5"/>
    <p:sldId id="27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5" r:id="rId20"/>
    <p:sldId id="272" r:id="rId21"/>
    <p:sldId id="273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3300"/>
    <a:srgbClr val="FFCC00"/>
    <a:srgbClr val="000066"/>
    <a:srgbClr val="CCFF66"/>
    <a:srgbClr val="66FF33"/>
    <a:srgbClr val="660033"/>
    <a:srgbClr val="CC0066"/>
    <a:srgbClr val="CC0099"/>
    <a:srgbClr val="0502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116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419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4476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83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4065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201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0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6747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00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712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8963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rgbClr val="66FF33"/>
          </a:fgClr>
          <a:bgClr>
            <a:srgbClr val="CCFF66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98FD0-2A13-4DA7-AA16-5754BBAEF78A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FB646-0171-45E1-8D75-6EAEF7090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26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&#1044;&#1080;&#1085;&#1084;&#1080;&#1095;&#1077;&#1089;&#1082;&#1080;&#1077;%20&#1086;&#1090;&#1090;&#1077;&#1085;&#1082;&#1080;\&#1076;&#1080;&#1085;&#1072;&#1084;&#1080;&#1095;&#1077;&#1089;&#1082;&#1080;&#1077;%20&#1086;&#1090;&#1090;&#1077;&#1085;&#1082;&#1080;.mp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talklove.ru/pict/315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268760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0C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ДИНАМИЧЕСКИЕ </a:t>
            </a:r>
            <a:br>
              <a:rPr lang="ru-RU" sz="6600" b="1" i="1" dirty="0" smtClean="0">
                <a:solidFill>
                  <a:srgbClr val="0C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>
                <a:solidFill>
                  <a:srgbClr val="0C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i="1" dirty="0">
                <a:solidFill>
                  <a:srgbClr val="0C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 smtClean="0">
                <a:solidFill>
                  <a:srgbClr val="0C059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ОТТЕНКИ</a:t>
            </a:r>
            <a:endParaRPr lang="ru-RU" sz="6600" b="1" i="1" dirty="0">
              <a:solidFill>
                <a:srgbClr val="0C059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797152"/>
            <a:ext cx="6400800" cy="1752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endParaRPr lang="ru-RU" sz="2800" b="1" dirty="0">
              <a:solidFill>
                <a:srgbClr val="331E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6186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84502" y="51302"/>
            <a:ext cx="2759089" cy="649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00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/>
              </a:rPr>
              <a:t>ｐ</a:t>
            </a:r>
            <a:endParaRPr lang="ru-RU" sz="20000" b="1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SimSun"/>
            </a:endParaRPr>
          </a:p>
          <a:p>
            <a:pPr algn="ctr"/>
            <a:r>
              <a:rPr lang="ru-RU" sz="7200" b="1" dirty="0" smtClean="0">
                <a:solidFill>
                  <a:srgbClr val="000066"/>
                </a:solidFill>
                <a:latin typeface="+mj-lt"/>
              </a:rPr>
              <a:t>п</a:t>
            </a:r>
            <a:r>
              <a:rPr lang="vi-VN" sz="7200" b="1" dirty="0" smtClean="0">
                <a:solidFill>
                  <a:srgbClr val="000066"/>
                </a:solidFill>
                <a:latin typeface="+mj-lt"/>
              </a:rPr>
              <a:t>иа́но</a:t>
            </a:r>
            <a:endParaRPr lang="ru-RU" sz="7200" b="1" dirty="0" smtClean="0">
              <a:solidFill>
                <a:srgbClr val="000066"/>
              </a:solidFill>
              <a:latin typeface="+mj-lt"/>
            </a:endParaRPr>
          </a:p>
          <a:p>
            <a:pPr algn="ctr"/>
            <a:r>
              <a:rPr lang="en-US" sz="7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piano</a:t>
            </a:r>
            <a:endParaRPr lang="ru-RU" sz="72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7200" dirty="0" smtClean="0">
                <a:solidFill>
                  <a:srgbClr val="000066"/>
                </a:solidFill>
                <a:latin typeface="+mj-lt"/>
              </a:rPr>
              <a:t>тихо</a:t>
            </a:r>
            <a:endParaRPr lang="ru-RU" sz="7200" b="1" i="1" dirty="0">
              <a:solidFill>
                <a:srgbClr val="000066"/>
              </a:solidFill>
              <a:latin typeface="+mj-lt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0" y="0"/>
            <a:ext cx="2457450" cy="3448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199" y="3678704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95389" y="236762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955703" y="894730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372200" y="2022520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100392" y="3068960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163126" y="4201924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3568" y="5766355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747463" y="3678704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349866" y="5432439"/>
            <a:ext cx="11257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505857" y="548680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08767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0"/>
            <a:ext cx="777686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0" b="1" i="1" spc="-5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20000" i="1" spc="-5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20000" i="1" spc="-5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ме́ццо-фо́рте</a:t>
            </a:r>
            <a:r>
              <a:rPr lang="ru-RU" sz="7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mezzo-forte</a:t>
            </a:r>
            <a:r>
              <a:rPr lang="ru-RU" sz="7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умеренно громко</a:t>
            </a:r>
            <a:endParaRPr lang="ru-RU" sz="7200" b="1" i="1" spc="-5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6610350" y="0"/>
            <a:ext cx="2533650" cy="3390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41484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132856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5" y="4293096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75295" y="3392962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95736" y="643441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35087" y="241484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994016" y="4983559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5926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9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5009" y="9524"/>
            <a:ext cx="2409825" cy="3419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335844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0" b="1" i="1" dirty="0" smtClean="0">
                <a:solidFill>
                  <a:srgbClr val="CC00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18000" i="1" dirty="0" smtClean="0">
                <a:solidFill>
                  <a:srgbClr val="CC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18000" i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ме́ццо-п</a:t>
            </a:r>
            <a:r>
              <a:rPr lang="ru-RU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иа́но</a:t>
            </a:r>
            <a:r>
              <a:rPr lang="ru-RU" sz="7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7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mezzo-piano</a:t>
            </a:r>
            <a:r>
              <a:rPr lang="ru-RU" sz="7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умеренно тихо</a:t>
            </a:r>
            <a:endParaRPr lang="ru-RU" sz="7200" b="1" i="1" spc="-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6185" y="3834069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FF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1678" y="22702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90712" y="5736380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89466" y="620688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190711" y="2211423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416937" y="4005064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001098" y="2211423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4935" y="5736380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190710" y="96537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9297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1296" y="0"/>
            <a:ext cx="82809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0" i="1" spc="-30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20000" i="1" spc="-30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форти́ссимо</a:t>
            </a:r>
            <a:r>
              <a:rPr lang="ru-RU" sz="7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7200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fortissimo</a:t>
            </a:r>
            <a:r>
              <a:rPr lang="ru-RU" sz="7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7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очень громко</a:t>
            </a:r>
            <a:endParaRPr lang="ru-RU" sz="7200" b="1" i="1" spc="-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6777475" y="0"/>
            <a:ext cx="2352675" cy="3181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016962"/>
            <a:ext cx="1636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2810" y="2216721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04293" y="4250274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1296" y="235804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552548" y="2996952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953812" y="5421495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023697" y="4250274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31253" y="0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27440" y="5750891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038809" y="2473732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051282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3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7600" y="260648"/>
            <a:ext cx="720840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0" b="1" i="1" spc="-10000" dirty="0" err="1">
                <a:solidFill>
                  <a:srgbClr val="CC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20000" b="1" i="1" spc="-100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пиани́ссимо</a:t>
            </a:r>
            <a:endParaRPr lang="ru-RU" sz="6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рianissimo</a:t>
            </a:r>
            <a:endParaRPr lang="ru-RU" sz="6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очень тихо </a:t>
            </a:r>
            <a:endParaRPr lang="ru-RU" sz="6000" b="1" i="1" spc="-33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0" y="-31938"/>
            <a:ext cx="2514600" cy="32626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6200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356992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723120" y="1844824"/>
            <a:ext cx="1213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309113" y="4581128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57207" y="5174286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08553" y="31514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948264" y="554734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285856" y="3230692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992424" y="5627568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93398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1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364" y="309752"/>
            <a:ext cx="6940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Для указания ещё более крайних степеней громкости и тишины используются дополнительные буквы 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sz="48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довольно часто в музыкальной литературе встречаются обозначения 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i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fff</a:t>
            </a:r>
            <a:r>
              <a:rPr lang="ru-RU" sz="4800" b="1" i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ppp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них нет стандартных названий, обычно говорят «</a:t>
            </a:r>
            <a:r>
              <a:rPr lang="ru-RU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форте-фортиссимо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пиано-пианиссимо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» или «</a:t>
            </a:r>
            <a:r>
              <a:rPr lang="ru-RU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три форте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три пиано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6552759" y="15559"/>
            <a:ext cx="2619375" cy="3295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72667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476672"/>
            <a:ext cx="54666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Для того, чтобы передать постепенное уменьшение или увеличение силы звука используются 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особые 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знаки-«вилочки». Они представляют собой пары линий, соединённых с одной стороны и расходящихся с другой.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393620" y="5013176"/>
            <a:ext cx="3890348" cy="435294"/>
          </a:xfrm>
          <a:prstGeom prst="line">
            <a:avLst/>
          </a:prstGeom>
          <a:ln w="571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32558" y="5448400"/>
            <a:ext cx="3951410" cy="180020"/>
          </a:xfrm>
          <a:prstGeom prst="line">
            <a:avLst/>
          </a:prstGeom>
          <a:ln w="571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0" y="0"/>
            <a:ext cx="3059832" cy="3933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5004048" y="5013176"/>
            <a:ext cx="3384376" cy="288032"/>
          </a:xfrm>
          <a:prstGeom prst="line">
            <a:avLst/>
          </a:prstGeom>
          <a:ln w="571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004048" y="5301208"/>
            <a:ext cx="3384376" cy="327212"/>
          </a:xfrm>
          <a:prstGeom prst="line">
            <a:avLst/>
          </a:prstGeom>
          <a:ln w="571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1451028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6410325" y="0"/>
            <a:ext cx="2733675" cy="3143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5513" y="2492896"/>
            <a:ext cx="71287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реще́ндо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crescendo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постепенное увеличение громкости звука. </a:t>
            </a:r>
          </a:p>
          <a:p>
            <a:pPr algn="ctr"/>
            <a:r>
              <a:rPr lang="ru-RU" sz="4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нотах </a:t>
            </a:r>
            <a:r>
              <a:rPr lang="ru-RU" sz="4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обозначаются </a:t>
            </a:r>
            <a:r>
              <a:rPr lang="ru-RU" sz="4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сокращённо как </a:t>
            </a:r>
            <a:r>
              <a:rPr lang="ru-RU" sz="44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cresc</a:t>
            </a:r>
            <a:r>
              <a:rPr lang="ru-RU" sz="44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34274" y="1427610"/>
            <a:ext cx="4839728" cy="345207"/>
          </a:xfrm>
          <a:prstGeom prst="line">
            <a:avLst/>
          </a:prstGeom>
          <a:ln w="762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655513" y="908720"/>
            <a:ext cx="4852591" cy="518890"/>
          </a:xfrm>
          <a:prstGeom prst="line">
            <a:avLst/>
          </a:prstGeom>
          <a:ln w="762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2874743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0" y="30532"/>
            <a:ext cx="2699792" cy="35424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03929" y="2132856"/>
            <a:ext cx="81807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vi-VN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иминуэ́ндо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diminuendo </a:t>
            </a:r>
            <a:endParaRPr lang="ru-RU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vi-VN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декреше́ндо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decrescendo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постепенное 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уменьшение </a:t>
            </a:r>
          </a:p>
          <a:p>
            <a:pPr algn="ctr"/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громкости звука.</a:t>
            </a:r>
          </a:p>
          <a:p>
            <a:pPr algn="ctr"/>
            <a:r>
              <a:rPr lang="ru-RU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нотах 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обозначается </a:t>
            </a:r>
          </a:p>
          <a:p>
            <a:pPr algn="ctr"/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сокращённо </a:t>
            </a:r>
            <a:r>
              <a:rPr lang="ru-RU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как </a:t>
            </a:r>
            <a:r>
              <a:rPr lang="ru-RU" sz="4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i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dim</a:t>
            </a:r>
            <a:r>
              <a:rPr lang="ru-RU" sz="4000" b="1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4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i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decresc</a:t>
            </a:r>
            <a:r>
              <a:rPr lang="ru-RU" sz="4000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4000" dirty="0">
              <a:latin typeface="+mj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419872" y="780960"/>
            <a:ext cx="4896544" cy="360040"/>
          </a:xfrm>
          <a:prstGeom prst="line">
            <a:avLst/>
          </a:prstGeom>
          <a:ln w="762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437772" y="1141000"/>
            <a:ext cx="4979034" cy="415792"/>
          </a:xfrm>
          <a:prstGeom prst="line">
            <a:avLst/>
          </a:prstGeom>
          <a:ln w="762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3475958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20688"/>
            <a:ext cx="62646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Обозначения </a:t>
            </a:r>
            <a:r>
              <a:rPr lang="ru-RU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cresc</a:t>
            </a:r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ru-RU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dim</a:t>
            </a:r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могут сопровождаться дополнительными указаниями 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poco</a:t>
            </a:r>
            <a:r>
              <a:rPr lang="ru-RU" sz="36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по́ко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немного</a:t>
            </a:r>
          </a:p>
          <a:p>
            <a:pPr algn="ctr"/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poco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6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poco</a:t>
            </a:r>
            <a:r>
              <a:rPr lang="ru-RU" sz="36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поко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поко</a:t>
            </a:r>
            <a:r>
              <a:rPr lang="ru-RU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мало-помалу </a:t>
            </a:r>
          </a:p>
          <a:p>
            <a:pPr algn="ctr"/>
            <a:r>
              <a:rPr lang="ru-RU" sz="3600" b="1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subito</a:t>
            </a:r>
            <a:r>
              <a:rPr lang="ru-RU" sz="36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36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sub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су́бито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внезапно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6677025" y="24618"/>
            <a:ext cx="2466975" cy="3429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68905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динамические оттенк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0496" y="285728"/>
            <a:ext cx="8396346" cy="6143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2719" y="-78909"/>
            <a:ext cx="727280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0" i="1" spc="-3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20000" spc="-3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17000" spc="-30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сфорца́ндо</a:t>
            </a:r>
            <a:endParaRPr lang="en-US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forzando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i="1" spc="-500" dirty="0" smtClean="0">
                <a:solidFill>
                  <a:srgbClr val="000066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же нужно сделать акцент, громко выделить какую-либо ноту или аккорд, </a:t>
            </a:r>
            <a:endParaRPr lang="ru-RU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используется этот знак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0" y="0"/>
            <a:ext cx="2562225" cy="3352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7401" y="2606130"/>
            <a:ext cx="60478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5078" y="4628831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sƒ</a:t>
            </a:r>
            <a:endParaRPr lang="ru-RU" sz="4400" b="1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917820" y="260064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16216" y="1844824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084362" y="3049796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805279" y="5570076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40575" y="3107715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187624" y="5652932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699792" y="116632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596263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5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559755" y="5749194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32656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Чем ярче и разнообразнее вы будете использовать в своем исполнении динамику, тем богаче и интереснее будет звучать ваше музыкальное произведение</a:t>
            </a:r>
            <a:r>
              <a:rPr lang="ru-RU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4" name="Рисунок 3" descr="http://www.karusel-toys.ru/images/catalog/image_b.php?namephoto=s_67212.jpe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676400" y="2552700"/>
            <a:ext cx="5791200" cy="4305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7001" y="317267"/>
            <a:ext cx="184731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591656" y="3852332"/>
            <a:ext cx="46839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06272" y="4793808"/>
            <a:ext cx="46839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803" y="0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68385" y="-190564"/>
            <a:ext cx="7505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/>
              </a:rPr>
              <a:t>ｐ</a:t>
            </a:r>
            <a:endParaRPr lang="ru-RU" sz="44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321551" y="69555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700066" y="4489499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803" y="2211042"/>
            <a:ext cx="750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ｍ</a:t>
            </a:r>
            <a:r>
              <a:rPr lang="en-US" sz="3600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3600" i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843808" y="-82843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83045" y="3390667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961515" y="2248064"/>
            <a:ext cx="827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b="1" i="1" dirty="0">
                <a:solidFill>
                  <a:srgbClr val="FF3300"/>
                </a:solidFill>
                <a:latin typeface="SimSun"/>
                <a:ea typeface="SimSun"/>
                <a:cs typeface="Times New Roman" pitchFamily="18" charset="0"/>
              </a:rPr>
              <a:t>ｍ</a:t>
            </a:r>
            <a:r>
              <a:rPr lang="ru-RU" sz="3600" b="1" i="1" dirty="0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р</a:t>
            </a:r>
            <a:endParaRPr lang="ru-RU" sz="3600" b="1" i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1942" y="4206572"/>
            <a:ext cx="49244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i="1" spc="-1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ƒƒ</a:t>
            </a:r>
            <a:endParaRPr lang="ru-RU" sz="4400" i="1" spc="-1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700066" y="3160132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903608" y="5912811"/>
            <a:ext cx="6751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2500" dirty="0" err="1">
                <a:solidFill>
                  <a:srgbClr val="FF33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ｐｐ</a:t>
            </a:r>
            <a:endParaRPr lang="ru-RU" sz="4400" b="1" i="1" spc="-25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340593" y="5288340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-919" y="5566013"/>
            <a:ext cx="55816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4400" b="1" i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s</a:t>
            </a:r>
            <a:r>
              <a:rPr lang="en-US" sz="4400" b="1" spc="-5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4400" b="1" spc="-5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68215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/>
              <a:t>ТЕСТ</a:t>
            </a:r>
            <a:endParaRPr lang="ru-RU" sz="9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</a:t>
            </a:r>
            <a:r>
              <a:rPr lang="ru-RU" b="1" dirty="0" smtClean="0"/>
              <a:t>такое динамические оттенки: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 изменение скорости исполнения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Б) изменение громкости звучания в </a:t>
            </a:r>
            <a:r>
              <a:rPr lang="ru-RU" dirty="0" smtClean="0"/>
              <a:t>процессе исполнения </a:t>
            </a:r>
            <a:r>
              <a:rPr lang="ru-RU" dirty="0" smtClean="0"/>
              <a:t>музыкального произведения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В) изменение высоты звучания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 тихим, слабым динамическим оттенкам относятся: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928802"/>
            <a:ext cx="7543824" cy="4197361"/>
          </a:xfrm>
        </p:spPr>
        <p:txBody>
          <a:bodyPr/>
          <a:lstStyle/>
          <a:p>
            <a:r>
              <a:rPr lang="ru-RU" dirty="0" smtClean="0"/>
              <a:t>А) форте, фортиссимо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Б) меццо-пиано, меццо-форте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В) пиано, пианиссимо.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К громким, сильным динамическим оттенкам относятся: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071678"/>
            <a:ext cx="7400948" cy="4054485"/>
          </a:xfrm>
        </p:spPr>
        <p:txBody>
          <a:bodyPr/>
          <a:lstStyle/>
          <a:p>
            <a:r>
              <a:rPr lang="ru-RU" dirty="0" smtClean="0"/>
              <a:t>А) меццо-пиано, меццо-форте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Б) форте, фортиссимо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В) пиано, пианиссимо.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обозначается постепенное ослабление звучности: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2214554"/>
            <a:ext cx="6686568" cy="3911609"/>
          </a:xfrm>
        </p:spPr>
        <p:txBody>
          <a:bodyPr/>
          <a:lstStyle/>
          <a:p>
            <a:r>
              <a:rPr lang="ru-RU" dirty="0" smtClean="0"/>
              <a:t>А</a:t>
            </a:r>
            <a:r>
              <a:rPr lang="en-US" dirty="0" smtClean="0"/>
              <a:t>) crescendo</a:t>
            </a:r>
            <a:r>
              <a:rPr lang="en-US" dirty="0" smtClean="0"/>
              <a:t>;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Б</a:t>
            </a:r>
            <a:r>
              <a:rPr lang="en-US" dirty="0" smtClean="0"/>
              <a:t>) diminuendo</a:t>
            </a:r>
            <a:r>
              <a:rPr lang="en-US" dirty="0" smtClean="0"/>
              <a:t>;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</a:t>
            </a:r>
            <a:r>
              <a:rPr lang="en-US" dirty="0" smtClean="0"/>
              <a:t>) </a:t>
            </a:r>
            <a:r>
              <a:rPr lang="en-US" dirty="0" err="1" smtClean="0"/>
              <a:t>ritenuto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4398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</a:t>
            </a:r>
            <a:r>
              <a:rPr lang="ru-RU" b="1" dirty="0" smtClean="0"/>
              <a:t>обозначается постепенное усиление силы звука: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071678"/>
            <a:ext cx="6715172" cy="4054485"/>
          </a:xfrm>
        </p:spPr>
        <p:txBody>
          <a:bodyPr/>
          <a:lstStyle/>
          <a:p>
            <a:r>
              <a:rPr lang="ru-RU" dirty="0" smtClean="0"/>
              <a:t>А</a:t>
            </a:r>
            <a:r>
              <a:rPr lang="en-US" dirty="0" smtClean="0"/>
              <a:t>) mezzo forte</a:t>
            </a:r>
            <a:r>
              <a:rPr lang="en-US" dirty="0" smtClean="0"/>
              <a:t>;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Б</a:t>
            </a:r>
            <a:r>
              <a:rPr lang="en-US" dirty="0" smtClean="0"/>
              <a:t>) mezzo piano</a:t>
            </a:r>
            <a:r>
              <a:rPr lang="en-US" dirty="0" smtClean="0"/>
              <a:t>;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В) </a:t>
            </a:r>
            <a:r>
              <a:rPr lang="ru-RU" dirty="0" err="1" smtClean="0"/>
              <a:t>crescendo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Динамические оттенки очень важны: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 для записи музыкального произведения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Б) для точной передачи музыкального выражения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В) для украшения нотной записи.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143116"/>
            <a:ext cx="8043890" cy="39830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i="1" dirty="0" smtClean="0">
                <a:solidFill>
                  <a:srgbClr val="CC0000"/>
                </a:solidFill>
              </a:rPr>
              <a:t>СПАСИБО ЗА УРОК</a:t>
            </a:r>
            <a:endParaRPr lang="ru-RU" sz="7200" b="1" i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ad3rub.klasna.com/uploads/editor/3937/338194/sitepage_59/images/93645_royalty_free_rf_clipart_illustration_of_three_happy_teens_on_piano_keys_with_music_notes_and_instruments_1__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6050" y="822243"/>
            <a:ext cx="4211960" cy="5085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4784" y="864486"/>
            <a:ext cx="471697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Когда мы разговариваем или поем, мы произносим звуки по-разному: то громко, то тихо. Увеличивая или уменьшая громкость голоса, мы стараемся передать смысл и характер сказанного, подчеркнуть самые важные места, создать настроение.</a:t>
            </a:r>
            <a:b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музыке тоже очень важно такое средство 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выразительности, как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громкость звучания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Ведь музыка передает эмоции, образы, настроение.</a:t>
            </a:r>
            <a:b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29378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657" y="188640"/>
            <a:ext cx="85119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Степень громкости исполнения 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музыки называется </a:t>
            </a:r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динамическим </a:t>
            </a:r>
            <a:r>
              <a:rPr lang="ru-RU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оттенком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Причем 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одном музыкальном 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произведении 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используются разные </a:t>
            </a:r>
            <a:r>
              <a:rPr lang="ru-RU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динамические оттенки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 descr="http://www.picturesof.net/_images_300/Children_Playing_Musical_Instruments_Vector_Vector_Clip_Art_Illustration_Picture_111019-231246-370001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444413" y="2004520"/>
            <a:ext cx="6192688" cy="48516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500945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692696"/>
            <a:ext cx="36724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Указания на динамические оттенки одним из первых ввёл в музыкальную нотацию 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итальянский композитор 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эпохи Возрождения </a:t>
            </a:r>
            <a:r>
              <a:rPr lang="ru-RU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Джованни Габриэли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однако до конца XVIII века подобные обозначения использовались композиторами редко. </a:t>
            </a:r>
          </a:p>
        </p:txBody>
      </p:sp>
      <p:pic>
        <p:nvPicPr>
          <p:cNvPr id="1030" name="Picture 6" descr="File:Giovanni Gabriel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28" y="467192"/>
            <a:ext cx="4533900" cy="566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50942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minusok.org.ua/uploads/posts/2013-01/1357483489_deti-poyut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04864"/>
            <a:ext cx="4608512" cy="46319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278675"/>
            <a:ext cx="77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Динамические оттенки </a:t>
            </a:r>
            <a:r>
              <a:rPr lang="ru-RU" sz="28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музыкальной речи — это своеобразные музыкальные краски, которые, раскрашивая мелодию в разные цвета, заставляют звучать ее более выразительно.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8186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Если сильно ударить по клавишам, получится громко, а если слабо – 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тихо. Итальянские 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слова </a:t>
            </a:r>
            <a:r>
              <a:rPr lang="ru-RU" sz="2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forte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(форте) 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 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piano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(пиано) 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обозначают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громко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 и тихо.</a:t>
            </a:r>
          </a:p>
          <a:p>
            <a:pPr algn="ctr"/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Кстати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от слияния двух слов форте и пиано — произошло название известного всем клавишного инструмента 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фортепиано</a:t>
            </a:r>
            <a:r>
              <a:rPr lang="ru-RU" sz="24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  </a:t>
            </a:r>
          </a:p>
        </p:txBody>
      </p:sp>
      <p:pic>
        <p:nvPicPr>
          <p:cNvPr id="4" name="Рисунок 3" descr="http://img0.liveinternet.ru/images/attach/b/3/41/503/41503088_piano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11198"/>
            <a:ext cx="5688632" cy="384680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40496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00" de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76672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музыке имеются особые обозначения разных по силе 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звуков. Они имеют итальянские названия.</a:t>
            </a:r>
            <a:endParaRPr lang="ru-RU" sz="3200" i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dreamworlds.ru/uploads/posts/2010-02/1267009460_1254944614_25107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691680" y="2132854"/>
            <a:ext cx="5760640" cy="47175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25730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4476" y="90433"/>
            <a:ext cx="3083536" cy="6771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vi-VN" sz="20000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/>
                <a:cs typeface="Times New Roman" pitchFamily="18" charset="0"/>
              </a:rPr>
              <a:t>ƒ</a:t>
            </a:r>
            <a:endParaRPr lang="ru-RU" sz="20000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SimSun"/>
              <a:cs typeface="Times New Roman" pitchFamily="18" charset="0"/>
            </a:endParaRPr>
          </a:p>
          <a:p>
            <a:pPr lvl="0" algn="ctr"/>
            <a:r>
              <a:rPr lang="ru-RU" sz="7200" b="1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lang="vi-VN" sz="7200" b="1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о́рте</a:t>
            </a:r>
            <a:endParaRPr lang="ru-RU" sz="7200" b="1" dirty="0" smtClean="0">
              <a:solidFill>
                <a:srgbClr val="00006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7200" b="1" i="1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7200" b="1" i="1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forte</a:t>
            </a:r>
            <a:r>
              <a:rPr lang="en-US" sz="7200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7200" dirty="0" smtClean="0">
              <a:solidFill>
                <a:srgbClr val="00006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vi-VN" sz="7200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громко</a:t>
            </a:r>
            <a:endParaRPr lang="ru-RU" sz="7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 cstate="email"/>
          <a:srcRect/>
          <a:stretch/>
        </p:blipFill>
        <p:spPr bwMode="auto">
          <a:xfrm>
            <a:off x="6705600" y="12881"/>
            <a:ext cx="2438400" cy="3447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74298" y="3236404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4966" y="1716657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 smtClean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601978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14209" y="4093041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72949" y="5373216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436096" y="2413856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378492" y="5517232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374381" y="4249859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8279154" y="4005845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374381" y="78758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004476" y="228600"/>
            <a:ext cx="466794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b="1" dirty="0">
                <a:solidFill>
                  <a:srgbClr val="FF3300"/>
                </a:solidFill>
                <a:latin typeface="SimSun"/>
                <a:ea typeface="SimSun"/>
              </a:rPr>
              <a:t>ƒ</a:t>
            </a:r>
            <a:endParaRPr lang="ru-RU" sz="4400" b="1" dirty="0">
              <a:solidFill>
                <a:srgbClr val="FF3300"/>
              </a:solidFill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14635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.6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6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6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4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5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4|4.1|1.1|1.1|0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|0.9|2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3|1.1|1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.4"/>
</p:tagLst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</TotalTime>
  <Words>548</Words>
  <Application>Microsoft Office PowerPoint</Application>
  <PresentationFormat>Экран (4:3)</PresentationFormat>
  <Paragraphs>178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ДИНАМИЧЕСКИЕ   ОТТЕНКИ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ТЕСТ</vt:lpstr>
      <vt:lpstr>Что такое динамические оттенки: </vt:lpstr>
      <vt:lpstr>К тихим, слабым динамическим оттенкам относятся: </vt:lpstr>
      <vt:lpstr> К громким, сильным динамическим оттенкам относятся:</vt:lpstr>
      <vt:lpstr>Как обозначается постепенное ослабление звучности: </vt:lpstr>
      <vt:lpstr>Как обозначается постепенное усиление силы звука: </vt:lpstr>
      <vt:lpstr>Динамические оттенки очень важны: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ДИНАМИЧЕСКИЕ ОТТЕНКИ</dc:title>
  <dc:creator>admin</dc:creator>
  <cp:lastModifiedBy>Пользователь Windows</cp:lastModifiedBy>
  <cp:revision>98</cp:revision>
  <dcterms:created xsi:type="dcterms:W3CDTF">2013-07-24T14:03:51Z</dcterms:created>
  <dcterms:modified xsi:type="dcterms:W3CDTF">2020-04-13T06:07:54Z</dcterms:modified>
</cp:coreProperties>
</file>