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4" r:id="rId2"/>
    <p:sldId id="273" r:id="rId3"/>
    <p:sldId id="266" r:id="rId4"/>
    <p:sldId id="267" r:id="rId5"/>
    <p:sldId id="270" r:id="rId6"/>
    <p:sldId id="260" r:id="rId7"/>
    <p:sldId id="268" r:id="rId8"/>
    <p:sldId id="271" r:id="rId9"/>
    <p:sldId id="269" r:id="rId10"/>
    <p:sldId id="272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25873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9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9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1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2627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6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5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8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582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356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31AACBD-E56F-4951-89F3-3B6A7C94489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6B640EE-E0FC-4AC4-B99B-EBCB08CF1E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802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733442"/>
          </a:xfrm>
        </p:spPr>
        <p:txBody>
          <a:bodyPr/>
          <a:lstStyle/>
          <a:p>
            <a:r>
              <a:rPr lang="ru-RU" sz="3200" b="1" dirty="0" smtClean="0">
                <a:latin typeface="Liberation Serif" panose="02020503050405090304" pitchFamily="18" charset="0"/>
              </a:rPr>
              <a:t>Педагогический </a:t>
            </a:r>
            <a:r>
              <a:rPr lang="ru-RU" sz="3200" b="1" dirty="0">
                <a:latin typeface="Liberation Serif" panose="02020503050405090304" pitchFamily="18" charset="0"/>
              </a:rPr>
              <a:t>совет «Использование разнообразных форм и методов в работе с детьми дошкольного возраста по развитию связной речи»</a:t>
            </a:r>
            <a:endParaRPr lang="ru-RU" sz="3200" dirty="0">
              <a:latin typeface="Liberation Serif" panose="0202050305040509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3426" y="46935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Автор: Бедрина Елена Юрьевна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1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736x/5c/d8/62/5cd8629e96ac365edc17843a3553d5c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62" y="204503"/>
            <a:ext cx="5370581" cy="5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27.userapi.com/impf/c626316/v626316568/8286/4iORrpEuM-A.jpg?size=320x225&amp;quality=96&amp;proxy=1&amp;sign=c84fa4f9e70f56de4508ccb4b84ca9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13" y="1852654"/>
            <a:ext cx="5622102" cy="395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zaikanie.spb.ru/upload/medialibrary/91d/91d4abd0eb95b421b1f212bd71e8553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42" y="4928898"/>
            <a:ext cx="1516877" cy="15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www.clipartmax.com/png/middle/208-2085204_ipad-cartoon-clip-art-girl-on-ipad-cartoon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7" b="98210" l="952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93" y="4928899"/>
            <a:ext cx="1933705" cy="19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4029" y="498764"/>
            <a:ext cx="47857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Liberation Serif" panose="02020503050405090304" pitchFamily="18" charset="0"/>
              </a:rPr>
              <a:t>Кто ребенка пеленал, </a:t>
            </a:r>
            <a:r>
              <a:rPr lang="ru-RU" sz="3200" b="1" dirty="0" smtClean="0">
                <a:latin typeface="Liberation Serif" panose="02020503050405090304" pitchFamily="18" charset="0"/>
              </a:rPr>
              <a:t>тот</a:t>
            </a:r>
          </a:p>
          <a:p>
            <a:r>
              <a:rPr lang="ru-RU" sz="3200" b="1" dirty="0" smtClean="0">
                <a:latin typeface="Liberation Serif" panose="02020503050405090304" pitchFamily="18" charset="0"/>
              </a:rPr>
              <a:t> </a:t>
            </a:r>
            <a:r>
              <a:rPr lang="ru-RU" sz="3200" b="1" dirty="0">
                <a:latin typeface="Liberation Serif" panose="02020503050405090304" pitchFamily="18" charset="0"/>
              </a:rPr>
              <a:t>ему первое слово и сказал.</a:t>
            </a:r>
          </a:p>
        </p:txBody>
      </p:sp>
    </p:spTree>
    <p:extLst>
      <p:ext uri="{BB962C8B-B14F-4D97-AF65-F5344CB8AC3E}">
        <p14:creationId xmlns:p14="http://schemas.microsoft.com/office/powerpoint/2010/main" val="42695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Liberation Serif" panose="02020503050405090304" pitchFamily="18" charset="0"/>
              </a:rPr>
              <a:t>Определите название художественного произведения и его автора по отрывку</a:t>
            </a:r>
            <a:endParaRPr lang="ru-RU" sz="3200" dirty="0">
              <a:latin typeface="Liberation Serif" panose="02020503050405090304" pitchFamily="18" charset="0"/>
            </a:endParaRPr>
          </a:p>
        </p:txBody>
      </p:sp>
      <p:pic>
        <p:nvPicPr>
          <p:cNvPr id="6148" name="Picture 4" descr="Определи название художественного произведения и его автора по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2"/>
          <a:stretch/>
        </p:blipFill>
        <p:spPr bwMode="auto">
          <a:xfrm>
            <a:off x="2716679" y="2093026"/>
            <a:ext cx="7574477" cy="44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Liberation Serif" panose="02020503050405090304" pitchFamily="18" charset="0"/>
              </a:rPr>
              <a:t/>
            </a:r>
            <a:br>
              <a:rPr lang="ru-RU" sz="3200" b="1" dirty="0" smtClean="0">
                <a:latin typeface="Liberation Serif" panose="02020503050405090304" pitchFamily="18" charset="0"/>
              </a:rPr>
            </a:br>
            <a:r>
              <a:rPr lang="ru-RU" sz="3200" b="1" dirty="0">
                <a:latin typeface="Liberation Serif" panose="02020503050405090304" pitchFamily="18" charset="0"/>
              </a:rPr>
              <a:t/>
            </a:r>
            <a:br>
              <a:rPr lang="ru-RU" sz="3200" b="1" dirty="0">
                <a:latin typeface="Liberation Serif" panose="02020503050405090304" pitchFamily="18" charset="0"/>
              </a:rPr>
            </a:br>
            <a:r>
              <a:rPr lang="ru-RU" sz="3200" b="1" dirty="0" smtClean="0">
                <a:latin typeface="Liberation Serif" panose="02020503050405090304" pitchFamily="18" charset="0"/>
              </a:rPr>
              <a:t>Сын </a:t>
            </a:r>
            <a:r>
              <a:rPr lang="ru-RU" sz="3200" b="1" dirty="0">
                <a:latin typeface="Liberation Serif" panose="02020503050405090304" pitchFamily="18" charset="0"/>
              </a:rPr>
              <a:t>леопарда - тоже </a:t>
            </a:r>
            <a:r>
              <a:rPr lang="ru-RU" sz="3200" b="1" dirty="0" smtClean="0">
                <a:latin typeface="Liberation Serif" panose="02020503050405090304" pitchFamily="18" charset="0"/>
              </a:rPr>
              <a:t>леопард. </a:t>
            </a:r>
            <a:r>
              <a:rPr lang="ru-RU" sz="3200" b="1" dirty="0">
                <a:latin typeface="Liberation Serif" panose="02020503050405090304" pitchFamily="18" charset="0"/>
              </a:rPr>
              <a:t>(Африка</a:t>
            </a:r>
            <a:r>
              <a:rPr lang="ru-RU" sz="3200" b="1" dirty="0" smtClean="0">
                <a:latin typeface="Liberation Serif" panose="02020503050405090304" pitchFamily="18" charset="0"/>
              </a:rPr>
              <a:t>)</a:t>
            </a:r>
            <a:br>
              <a:rPr lang="ru-RU" sz="3200" b="1" dirty="0" smtClean="0">
                <a:latin typeface="Liberation Serif" panose="02020503050405090304" pitchFamily="18" charset="0"/>
              </a:rPr>
            </a:br>
            <a:r>
              <a:rPr lang="ru-RU" sz="3200" b="1" dirty="0">
                <a:latin typeface="Liberation Serif" panose="02020503050405090304" pitchFamily="18" charset="0"/>
              </a:rPr>
              <a:t/>
            </a:r>
            <a:br>
              <a:rPr lang="ru-RU" sz="3200" b="1" dirty="0">
                <a:latin typeface="Liberation Serif" panose="02020503050405090304" pitchFamily="18" charset="0"/>
              </a:rPr>
            </a:br>
            <a:r>
              <a:rPr lang="ru-RU" sz="3200" b="1" dirty="0">
                <a:latin typeface="Liberation Serif" panose="02020503050405090304" pitchFamily="18" charset="0"/>
              </a:rPr>
              <a:t>Верблюда под мостом не </a:t>
            </a:r>
            <a:r>
              <a:rPr lang="ru-RU" sz="3200" b="1" dirty="0" smtClean="0">
                <a:latin typeface="Liberation Serif" panose="02020503050405090304" pitchFamily="18" charset="0"/>
              </a:rPr>
              <a:t>спрячешь. </a:t>
            </a:r>
            <a:r>
              <a:rPr lang="ru-RU" sz="3200" b="1" dirty="0">
                <a:latin typeface="Liberation Serif" panose="02020503050405090304" pitchFamily="18" charset="0"/>
              </a:rPr>
              <a:t>(Афганистан) </a:t>
            </a:r>
            <a:r>
              <a:rPr lang="ru-RU" sz="3200" b="1" dirty="0" smtClean="0">
                <a:latin typeface="Liberation Serif" panose="02020503050405090304" pitchFamily="18" charset="0"/>
              </a:rPr>
              <a:t/>
            </a:r>
            <a:br>
              <a:rPr lang="ru-RU" sz="3200" b="1" dirty="0" smtClean="0">
                <a:latin typeface="Liberation Serif" panose="02020503050405090304" pitchFamily="18" charset="0"/>
              </a:rPr>
            </a:br>
            <a:r>
              <a:rPr lang="ru-RU" sz="3200" b="1" dirty="0">
                <a:latin typeface="Liberation Serif" panose="02020503050405090304" pitchFamily="18" charset="0"/>
              </a:rPr>
              <a:t/>
            </a:r>
            <a:br>
              <a:rPr lang="ru-RU" sz="3200" b="1" dirty="0">
                <a:latin typeface="Liberation Serif" panose="02020503050405090304" pitchFamily="18" charset="0"/>
              </a:rPr>
            </a:br>
            <a:r>
              <a:rPr lang="ru-RU" sz="3200" b="1" dirty="0">
                <a:latin typeface="Liberation Serif" panose="02020503050405090304" pitchFamily="18" charset="0"/>
              </a:rPr>
              <a:t>Бойся тихой реки, а не шумной. (Греция) </a:t>
            </a:r>
            <a:r>
              <a:rPr lang="ru-RU" sz="3200" b="1" dirty="0" smtClean="0">
                <a:latin typeface="Liberation Serif" panose="02020503050405090304" pitchFamily="18" charset="0"/>
              </a:rPr>
              <a:t/>
            </a:r>
            <a:br>
              <a:rPr lang="ru-RU" sz="3200" b="1" dirty="0" smtClean="0">
                <a:latin typeface="Liberation Serif" panose="02020503050405090304" pitchFamily="18" charset="0"/>
              </a:rPr>
            </a:br>
            <a:r>
              <a:rPr lang="ru-RU" sz="3200" b="1" dirty="0">
                <a:latin typeface="Liberation Serif" panose="02020503050405090304" pitchFamily="18" charset="0"/>
              </a:rPr>
              <a:t/>
            </a:r>
            <a:br>
              <a:rPr lang="ru-RU" sz="3200" b="1" dirty="0">
                <a:latin typeface="Liberation Serif" panose="02020503050405090304" pitchFamily="18" charset="0"/>
              </a:rPr>
            </a:br>
            <a:r>
              <a:rPr lang="ru-RU" sz="3200" b="1" dirty="0">
                <a:latin typeface="Liberation Serif" panose="02020503050405090304" pitchFamily="18" charset="0"/>
              </a:rPr>
              <a:t>Молчаливый рот - золотой </a:t>
            </a:r>
            <a:r>
              <a:rPr lang="ru-RU" sz="3200" b="1" dirty="0" smtClean="0">
                <a:latin typeface="Liberation Serif" panose="02020503050405090304" pitchFamily="18" charset="0"/>
              </a:rPr>
              <a:t>рот. </a:t>
            </a:r>
            <a:r>
              <a:rPr lang="ru-RU" sz="3200" b="1" dirty="0">
                <a:latin typeface="Liberation Serif" panose="02020503050405090304" pitchFamily="18" charset="0"/>
              </a:rPr>
              <a:t>(Германия) </a:t>
            </a:r>
            <a:r>
              <a:rPr lang="ru-RU" sz="3200" b="1" dirty="0" smtClean="0">
                <a:latin typeface="Liberation Serif" panose="02020503050405090304" pitchFamily="18" charset="0"/>
              </a:rPr>
              <a:t/>
            </a:r>
            <a:br>
              <a:rPr lang="ru-RU" sz="3200" b="1" dirty="0" smtClean="0">
                <a:latin typeface="Liberation Serif" panose="02020503050405090304" pitchFamily="18" charset="0"/>
              </a:rPr>
            </a:br>
            <a:r>
              <a:rPr lang="ru-RU" sz="3200" b="1" dirty="0">
                <a:latin typeface="Liberation Serif" panose="02020503050405090304" pitchFamily="18" charset="0"/>
              </a:rPr>
              <a:t/>
            </a:r>
            <a:br>
              <a:rPr lang="ru-RU" sz="3200" b="1" dirty="0">
                <a:latin typeface="Liberation Serif" panose="02020503050405090304" pitchFamily="18" charset="0"/>
              </a:rPr>
            </a:br>
            <a:r>
              <a:rPr lang="ru-RU" sz="3200" b="1" dirty="0">
                <a:latin typeface="Liberation Serif" panose="02020503050405090304" pitchFamily="18" charset="0"/>
              </a:rPr>
              <a:t>Тот не заблудится, кто спрашивает. (Финляндия) </a:t>
            </a:r>
          </a:p>
        </p:txBody>
      </p:sp>
      <p:pic>
        <p:nvPicPr>
          <p:cNvPr id="1026" name="Picture 2" descr="https://fotovmire.ru/wp-content/uploads/2019/11/26469/detjonysh-leoparda-prizhalsja-k-m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90887"/>
            <a:ext cx="5106381" cy="28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6502"/>
            <a:ext cx="9601200" cy="2105198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Liberation Serif" panose="02020503050405090304" pitchFamily="18" charset="0"/>
              </a:rPr>
              <a:t>Воспитывать умение слушать внимательно сказки, стихи, рассказы. Следить за развитием действия в сказке, сочувствовать положительным героям. Учить понимать смысл произведения; воспроизводить с помощью вопросов воспитателя содержание в правильной последовательности; выразительно читать наизусть небольшие </a:t>
            </a:r>
            <a:r>
              <a:rPr lang="ru-RU" sz="2400" dirty="0" err="1">
                <a:solidFill>
                  <a:schemeClr val="tx1"/>
                </a:solidFill>
                <a:latin typeface="Liberation Serif" panose="02020503050405090304" pitchFamily="18" charset="0"/>
              </a:rPr>
              <a:t>потешки</a:t>
            </a:r>
            <a:r>
              <a:rPr lang="ru-RU" sz="2400" dirty="0">
                <a:solidFill>
                  <a:schemeClr val="tx1"/>
                </a:solidFill>
                <a:latin typeface="Liberation Serif" panose="02020503050405090304" pitchFamily="18" charset="0"/>
              </a:rPr>
              <a:t> и стихотворения. 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Liberation Serif" panose="02020503050405090304" pitchFamily="18" charset="0"/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Liberation Serif" panose="02020503050405090304" pitchFamily="18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Liberation Serif" panose="02020503050405090304" pitchFamily="18" charset="0"/>
              </a:rPr>
              <a:t/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Liberation Serif" panose="0202050305040509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Liberation Serif" panose="02020503050405090304" pitchFamily="18" charset="0"/>
              </a:rPr>
              <a:t>Учить различать жанры литературных произведений  и некоторые особенности  каждого жанра. Учить эмоционально передавать содержание небольшого прозаического произведения и выразительно читать наизусть стихотворения. Развивать поэтический слух, интонационную выразительность речи. Учить понимать главную идею произведения, правильно оценивать поступки героев.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Liberation Serif" panose="02020503050405090304" pitchFamily="18" charset="0"/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Liberation Serif" panose="02020503050405090304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Liberation Serif" panose="0202050305040509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Liberation Serif" panose="0202050305040509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Liberation Serif" panose="02020503050405090304" pitchFamily="18" charset="0"/>
              </a:rPr>
              <a:t>Продолжать развивать интерес и любовь к художественной литературе. Учить отвечать на вопросы по содержанию произведения. Учить оценивать поступки героев, характеризовать некоторые нравственные качества (добрый, злой, смелый). Учить выразительно читать стихотворения, </a:t>
            </a:r>
            <a:r>
              <a:rPr lang="ru-RU" sz="2400" dirty="0" err="1">
                <a:solidFill>
                  <a:srgbClr val="7030A0"/>
                </a:solidFill>
                <a:latin typeface="Liberation Serif" panose="02020503050405090304" pitchFamily="18" charset="0"/>
              </a:rPr>
              <a:t>потешки</a:t>
            </a:r>
            <a:r>
              <a:rPr lang="ru-RU" sz="2400" i="1" dirty="0">
                <a:solidFill>
                  <a:srgbClr val="7030A0"/>
                </a:solidFill>
                <a:latin typeface="Liberation Serif" panose="02020503050405090304" pitchFamily="18" charset="0"/>
              </a:rPr>
              <a:t>. </a:t>
            </a:r>
            <a:r>
              <a:rPr lang="ru-RU" sz="2400" i="1" dirty="0" smtClean="0">
                <a:solidFill>
                  <a:srgbClr val="006600"/>
                </a:solidFill>
                <a:latin typeface="Liberation Serif" panose="02020503050405090304" pitchFamily="18" charset="0"/>
              </a:rPr>
              <a:t/>
            </a:r>
            <a:br>
              <a:rPr lang="ru-RU" sz="2400" i="1" dirty="0" smtClean="0">
                <a:solidFill>
                  <a:srgbClr val="006600"/>
                </a:solidFill>
                <a:latin typeface="Liberation Serif" panose="02020503050405090304" pitchFamily="18" charset="0"/>
              </a:rPr>
            </a:br>
            <a:r>
              <a:rPr lang="ru-RU" sz="2400" dirty="0">
                <a:solidFill>
                  <a:srgbClr val="006600"/>
                </a:solidFill>
                <a:latin typeface="Liberation Serif" panose="02020503050405090304" pitchFamily="18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Liberation Serif" panose="02020503050405090304" pitchFamily="18" charset="0"/>
              </a:rPr>
            </a:br>
            <a:endParaRPr lang="ru-RU" sz="2400" dirty="0">
              <a:solidFill>
                <a:srgbClr val="002060"/>
              </a:solidFill>
              <a:latin typeface="Liberation Serif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latin typeface="Liberation Serif" panose="02020503050405090304" pitchFamily="18" charset="0"/>
              </a:rPr>
              <a:t>Проблема развития связной речи в современной практике работы </a:t>
            </a:r>
            <a:r>
              <a:rPr lang="ru-RU" sz="4000" b="1" dirty="0" smtClean="0">
                <a:latin typeface="Liberation Serif" panose="02020503050405090304" pitchFamily="18" charset="0"/>
              </a:rPr>
              <a:t>дошкольных </a:t>
            </a:r>
            <a:r>
              <a:rPr lang="ru-RU" sz="4000" b="1" dirty="0">
                <a:latin typeface="Liberation Serif" panose="02020503050405090304" pitchFamily="18" charset="0"/>
              </a:rPr>
              <a:t>учреждений</a:t>
            </a:r>
          </a:p>
        </p:txBody>
      </p:sp>
      <p:pic>
        <p:nvPicPr>
          <p:cNvPr id="1028" name="Picture 4" descr="https://static.wixstatic.com/media/40469e_82372018c397447888d52d3972f284aa~mv2.png/v1/fill/w_598,h_140,al_c,usm_0.66_1.00_0.01/p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553305"/>
            <a:ext cx="9245600" cy="21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731" y="590203"/>
            <a:ext cx="9601200" cy="13154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Liberation Serif" panose="02020503050405090304" pitchFamily="18" charset="0"/>
              </a:rPr>
              <a:t>Актуальность проблемы речевого развития детей дошкольного возраста</a:t>
            </a:r>
            <a:endParaRPr lang="ru-RU" sz="3200" b="1" dirty="0">
              <a:solidFill>
                <a:schemeClr val="tx1"/>
              </a:solidFill>
              <a:latin typeface="Liberation Serif" panose="02020503050405090304" pitchFamily="18" charset="0"/>
            </a:endParaRPr>
          </a:p>
        </p:txBody>
      </p:sp>
      <p:pic>
        <p:nvPicPr>
          <p:cNvPr id="3" name="Picture 2" descr="Актуальность проблемы речевого развития детей дошкольного возраста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9"/>
          <a:stretch/>
        </p:blipFill>
        <p:spPr bwMode="auto">
          <a:xfrm>
            <a:off x="2535382" y="2000129"/>
            <a:ext cx="8052666" cy="47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favpng.com/18/17/16/child-computer-icons-clip-art-png-favpng-KzVGCgbMcUjYPVGN9h7KVuDd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96" y="939338"/>
            <a:ext cx="7719614" cy="56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63" y="328352"/>
            <a:ext cx="9601200" cy="1485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Liberation Serif" panose="02020503050405090304" pitchFamily="18" charset="0"/>
              </a:rPr>
              <a:t>      «</a:t>
            </a:r>
            <a:r>
              <a:rPr lang="ru-RU" sz="3200" b="1" dirty="0">
                <a:latin typeface="Liberation Serif" panose="02020503050405090304" pitchFamily="18" charset="0"/>
              </a:rPr>
              <a:t>Слово есть первый признак </a:t>
            </a:r>
            <a:r>
              <a:rPr lang="ru-RU" sz="3200" b="1" dirty="0" smtClean="0">
                <a:latin typeface="Liberation Serif" panose="02020503050405090304" pitchFamily="18" charset="0"/>
              </a:rPr>
              <a:t/>
            </a:r>
            <a:br>
              <a:rPr lang="ru-RU" sz="3200" b="1" dirty="0" smtClean="0">
                <a:latin typeface="Liberation Serif" panose="02020503050405090304" pitchFamily="18" charset="0"/>
              </a:rPr>
            </a:br>
            <a:r>
              <a:rPr lang="ru-RU" sz="3200" b="1" dirty="0" smtClean="0">
                <a:latin typeface="Liberation Serif" panose="02020503050405090304" pitchFamily="18" charset="0"/>
              </a:rPr>
              <a:t>      сознательной </a:t>
            </a:r>
            <a:r>
              <a:rPr lang="ru-RU" sz="3200" b="1" dirty="0">
                <a:latin typeface="Liberation Serif" panose="02020503050405090304" pitchFamily="18" charset="0"/>
              </a:rPr>
              <a:t>разумной жизни».</a:t>
            </a:r>
            <a:br>
              <a:rPr lang="ru-RU" sz="3200" b="1" dirty="0">
                <a:latin typeface="Liberation Serif" panose="02020503050405090304" pitchFamily="18" charset="0"/>
              </a:rPr>
            </a:br>
            <a:r>
              <a:rPr lang="ru-RU" sz="3200" b="1" dirty="0" smtClean="0">
                <a:latin typeface="Liberation Serif" panose="02020503050405090304" pitchFamily="18" charset="0"/>
              </a:rPr>
              <a:t>                                                        К</a:t>
            </a:r>
            <a:r>
              <a:rPr lang="ru-RU" sz="3200" b="1" dirty="0">
                <a:latin typeface="Liberation Serif" panose="02020503050405090304" pitchFamily="18" charset="0"/>
              </a:rPr>
              <a:t>. С. </a:t>
            </a:r>
            <a:r>
              <a:rPr lang="ru-RU" sz="3200" b="1" dirty="0" smtClean="0">
                <a:latin typeface="Liberation Serif" panose="02020503050405090304" pitchFamily="18" charset="0"/>
              </a:rPr>
              <a:t>Аксаков</a:t>
            </a:r>
            <a:endParaRPr lang="ru-RU" sz="3200" b="1" dirty="0">
              <a:latin typeface="Liberation Serif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3948" y="545640"/>
            <a:ext cx="768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Liberation Serif" panose="02020503050405090304" pitchFamily="18" charset="0"/>
              </a:rPr>
              <a:t>Федеральный Государственный  Стандарт. </a:t>
            </a:r>
            <a:endParaRPr lang="ru-RU" sz="3200" b="1" dirty="0" smtClean="0">
              <a:latin typeface="Liberation Serif" panose="02020503050405090304" pitchFamily="18" charset="0"/>
            </a:endParaRPr>
          </a:p>
          <a:p>
            <a:r>
              <a:rPr lang="ru-RU" sz="3200" b="1" dirty="0">
                <a:latin typeface="Liberation Serif" panose="02020503050405090304" pitchFamily="18" charset="0"/>
              </a:rPr>
              <a:t>В</a:t>
            </a:r>
            <a:r>
              <a:rPr lang="ru-RU" sz="3200" b="1" dirty="0" smtClean="0">
                <a:latin typeface="Liberation Serif" panose="02020503050405090304" pitchFamily="18" charset="0"/>
              </a:rPr>
              <a:t>иды </a:t>
            </a:r>
            <a:r>
              <a:rPr lang="ru-RU" sz="3200" b="1" dirty="0">
                <a:latin typeface="Liberation Serif" panose="02020503050405090304" pitchFamily="18" charset="0"/>
              </a:rPr>
              <a:t>речевой деятельности, актуальные при работе над развитием связной речи детей </a:t>
            </a:r>
            <a:r>
              <a:rPr lang="ru-RU" sz="3200" b="1" dirty="0" smtClean="0">
                <a:latin typeface="Liberation Serif" panose="0202050305040509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sz="2000" b="1" dirty="0" smtClean="0">
                <a:latin typeface="Liberation Serif" panose="02020503050405090304" pitchFamily="18" charset="0"/>
              </a:rPr>
              <a:t>владение </a:t>
            </a:r>
            <a:r>
              <a:rPr lang="ru-RU" sz="2000" b="1" dirty="0">
                <a:latin typeface="Liberation Serif" panose="02020503050405090304" pitchFamily="18" charset="0"/>
              </a:rPr>
              <a:t>речью как средством общения и культуры;</a:t>
            </a:r>
            <a:br>
              <a:rPr lang="ru-RU" sz="2000" b="1" dirty="0">
                <a:latin typeface="Liberation Serif" panose="02020503050405090304" pitchFamily="18" charset="0"/>
              </a:rPr>
            </a:br>
            <a:r>
              <a:rPr lang="ru-RU" sz="2000" b="1" dirty="0" smtClean="0">
                <a:latin typeface="Liberation Serif" panose="02020503050405090304" pitchFamily="18" charset="0"/>
              </a:rPr>
              <a:t>- обогащение </a:t>
            </a:r>
            <a:r>
              <a:rPr lang="ru-RU" sz="2000" b="1" dirty="0">
                <a:latin typeface="Liberation Serif" panose="02020503050405090304" pitchFamily="18" charset="0"/>
              </a:rPr>
              <a:t>активного словаря;</a:t>
            </a:r>
            <a:br>
              <a:rPr lang="ru-RU" sz="2000" b="1" dirty="0">
                <a:latin typeface="Liberation Serif" panose="02020503050405090304" pitchFamily="18" charset="0"/>
              </a:rPr>
            </a:br>
            <a:r>
              <a:rPr lang="ru-RU" sz="2000" b="1" dirty="0" smtClean="0">
                <a:latin typeface="Liberation Serif" panose="02020503050405090304" pitchFamily="18" charset="0"/>
              </a:rPr>
              <a:t>- развитие </a:t>
            </a:r>
            <a:r>
              <a:rPr lang="ru-RU" sz="2000" b="1" dirty="0">
                <a:latin typeface="Liberation Serif" panose="02020503050405090304" pitchFamily="18" charset="0"/>
              </a:rPr>
              <a:t>связной, грамматически правильной диалогической и монологической речи;</a:t>
            </a:r>
            <a:br>
              <a:rPr lang="ru-RU" sz="2000" b="1" dirty="0">
                <a:latin typeface="Liberation Serif" panose="02020503050405090304" pitchFamily="18" charset="0"/>
              </a:rPr>
            </a:br>
            <a:r>
              <a:rPr lang="ru-RU" sz="2000" b="1" dirty="0" smtClean="0">
                <a:latin typeface="Liberation Serif" panose="02020503050405090304" pitchFamily="18" charset="0"/>
              </a:rPr>
              <a:t>- развитие </a:t>
            </a:r>
            <a:r>
              <a:rPr lang="ru-RU" sz="2000" b="1" dirty="0">
                <a:latin typeface="Liberation Serif" panose="02020503050405090304" pitchFamily="18" charset="0"/>
              </a:rPr>
              <a:t>речевого творчества;</a:t>
            </a:r>
            <a:br>
              <a:rPr lang="ru-RU" sz="2000" b="1" dirty="0">
                <a:latin typeface="Liberation Serif" panose="02020503050405090304" pitchFamily="18" charset="0"/>
              </a:rPr>
            </a:br>
            <a:r>
              <a:rPr lang="ru-RU" sz="2000" b="1" dirty="0" smtClean="0">
                <a:latin typeface="Liberation Serif" panose="02020503050405090304" pitchFamily="18" charset="0"/>
              </a:rPr>
              <a:t>- развитие </a:t>
            </a:r>
            <a:r>
              <a:rPr lang="ru-RU" sz="2000" b="1" dirty="0">
                <a:latin typeface="Liberation Serif" panose="02020503050405090304" pitchFamily="18" charset="0"/>
              </a:rPr>
              <a:t>звуковой и интонационной культуры речи, фонематического слуха;</a:t>
            </a:r>
            <a:br>
              <a:rPr lang="ru-RU" sz="2000" b="1" dirty="0">
                <a:latin typeface="Liberation Serif" panose="02020503050405090304" pitchFamily="18" charset="0"/>
              </a:rPr>
            </a:br>
            <a:r>
              <a:rPr lang="ru-RU" sz="2000" b="1" dirty="0" smtClean="0">
                <a:latin typeface="Liberation Serif" panose="02020503050405090304" pitchFamily="18" charset="0"/>
              </a:rPr>
              <a:t>- знакомство </a:t>
            </a:r>
            <a:r>
              <a:rPr lang="ru-RU" sz="2000" b="1" dirty="0">
                <a:latin typeface="Liberation Serif" panose="02020503050405090304" pitchFamily="18" charset="0"/>
              </a:rPr>
              <a:t>с книжной культурой, детской литературой, понимание на слух текстов различных жанров детской </a:t>
            </a:r>
            <a:r>
              <a:rPr lang="ru-RU" sz="2000" b="1" dirty="0" smtClean="0">
                <a:latin typeface="Liberation Serif" panose="02020503050405090304" pitchFamily="18" charset="0"/>
              </a:rPr>
              <a:t>литературы.</a:t>
            </a:r>
            <a:r>
              <a:rPr lang="ru-RU" sz="2000" b="1" dirty="0">
                <a:latin typeface="Liberation Serif" panose="02020503050405090304" pitchFamily="18" charset="0"/>
              </a:rPr>
              <a:t/>
            </a:r>
            <a:br>
              <a:rPr lang="ru-RU" sz="2000" b="1" dirty="0">
                <a:latin typeface="Liberation Serif" panose="02020503050405090304" pitchFamily="18" charset="0"/>
              </a:rPr>
            </a:br>
            <a:endParaRPr lang="ru-RU" sz="2000" b="1" dirty="0">
              <a:latin typeface="Liberation Serif" panose="02020503050405090304" pitchFamily="18" charset="0"/>
            </a:endParaRPr>
          </a:p>
        </p:txBody>
      </p:sp>
      <p:pic>
        <p:nvPicPr>
          <p:cNvPr id="3074" name="Picture 2" descr="http://shoppingator.ru/pict/tovar/httpswwwwww.uchmag.ru/upload/catalog/posob-native/_/s/_s_i-713_/cover_image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6" y="1961099"/>
            <a:ext cx="3021496" cy="42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Liberation Serif" panose="02020503050405090304" pitchFamily="18" charset="0"/>
              </a:rPr>
              <a:t>Использование приемов обучения связной речи</a:t>
            </a:r>
            <a:endParaRPr lang="ru-RU" sz="3200" b="1" dirty="0">
              <a:latin typeface="Liberation Serif" panose="02020503050405090304" pitchFamily="18" charset="0"/>
            </a:endParaRPr>
          </a:p>
        </p:txBody>
      </p:sp>
      <p:pic>
        <p:nvPicPr>
          <p:cNvPr id="4098" name="Picture 2" descr="Опис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6"/>
          <a:stretch/>
        </p:blipFill>
        <p:spPr bwMode="auto">
          <a:xfrm>
            <a:off x="2167256" y="1862051"/>
            <a:ext cx="9144000" cy="54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073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Liberation Serif" panose="02020503050405090304" pitchFamily="18" charset="0"/>
              </a:rPr>
              <a:t>Причины низкого уровня развития речи:</a:t>
            </a:r>
            <a:br>
              <a:rPr lang="ru-RU" sz="3200" b="1" dirty="0">
                <a:latin typeface="Liberation Serif" panose="02020503050405090304" pitchFamily="18" charset="0"/>
              </a:rPr>
            </a:br>
            <a:endParaRPr lang="ru-RU" sz="3200" b="1" dirty="0">
              <a:latin typeface="Liberation Serif" panose="0202050305040509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032" y="2601600"/>
            <a:ext cx="7006201" cy="3793823"/>
          </a:xfrm>
        </p:spPr>
        <p:txBody>
          <a:bodyPr>
            <a:normAutofit fontScale="62500" lnSpcReduction="20000"/>
          </a:bodyPr>
          <a:lstStyle/>
          <a:p>
            <a:pPr marL="191952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5000" dirty="0" smtClean="0">
                <a:latin typeface="Liberation Serif" panose="02020503050405090304" pitchFamily="18" charset="0"/>
              </a:rPr>
              <a:t>Высказывания </a:t>
            </a:r>
          </a:p>
          <a:p>
            <a:pPr marL="877752" indent="-685800">
              <a:lnSpc>
                <a:spcPct val="120000"/>
              </a:lnSpc>
              <a:spcBef>
                <a:spcPts val="600"/>
              </a:spcBef>
            </a:pPr>
            <a:r>
              <a:rPr lang="ru-RU" sz="5000" dirty="0" smtClean="0">
                <a:latin typeface="Liberation Serif" panose="02020503050405090304" pitchFamily="18" charset="0"/>
              </a:rPr>
              <a:t>непоследовательны;</a:t>
            </a:r>
          </a:p>
          <a:p>
            <a:pPr marL="877752" indent="-685800">
              <a:lnSpc>
                <a:spcPct val="120000"/>
              </a:lnSpc>
              <a:spcBef>
                <a:spcPts val="600"/>
              </a:spcBef>
            </a:pPr>
            <a:r>
              <a:rPr lang="ru-RU" sz="5000" dirty="0" smtClean="0">
                <a:latin typeface="Liberation Serif" panose="02020503050405090304" pitchFamily="18" charset="0"/>
              </a:rPr>
              <a:t>состоят </a:t>
            </a:r>
            <a:r>
              <a:rPr lang="ru-RU" sz="5000" dirty="0">
                <a:latin typeface="Liberation Serif" panose="02020503050405090304" pitchFamily="18" charset="0"/>
              </a:rPr>
              <a:t>из отдельных </a:t>
            </a:r>
            <a:r>
              <a:rPr lang="ru-RU" sz="5000" dirty="0" smtClean="0">
                <a:latin typeface="Liberation Serif" panose="02020503050405090304" pitchFamily="18" charset="0"/>
              </a:rPr>
              <a:t>фрагментов; </a:t>
            </a:r>
          </a:p>
          <a:p>
            <a:pPr marL="877752" indent="-685800">
              <a:lnSpc>
                <a:spcPct val="120000"/>
              </a:lnSpc>
              <a:spcBef>
                <a:spcPts val="600"/>
              </a:spcBef>
            </a:pPr>
            <a:r>
              <a:rPr lang="ru-RU" sz="5000" dirty="0" smtClean="0">
                <a:latin typeface="Liberation Serif" panose="02020503050405090304" pitchFamily="18" charset="0"/>
              </a:rPr>
              <a:t>не </a:t>
            </a:r>
            <a:r>
              <a:rPr lang="ru-RU" sz="5000" dirty="0">
                <a:latin typeface="Liberation Serif" panose="02020503050405090304" pitchFamily="18" charset="0"/>
              </a:rPr>
              <a:t>связанных между собой;</a:t>
            </a:r>
          </a:p>
          <a:p>
            <a:pPr marL="877752" indent="-685800">
              <a:lnSpc>
                <a:spcPct val="120000"/>
              </a:lnSpc>
              <a:spcBef>
                <a:spcPts val="600"/>
              </a:spcBef>
            </a:pPr>
            <a:r>
              <a:rPr lang="ru-RU" sz="5000" dirty="0" smtClean="0">
                <a:latin typeface="Liberation Serif" panose="02020503050405090304" pitchFamily="18" charset="0"/>
              </a:rPr>
              <a:t>очень </a:t>
            </a:r>
            <a:r>
              <a:rPr lang="ru-RU" sz="5000" dirty="0">
                <a:latin typeface="Liberation Serif" panose="02020503050405090304" pitchFamily="18" charset="0"/>
              </a:rPr>
              <a:t>низкий </a:t>
            </a:r>
            <a:r>
              <a:rPr lang="ru-RU" sz="5000" dirty="0" smtClean="0">
                <a:latin typeface="Liberation Serif" panose="02020503050405090304" pitchFamily="18" charset="0"/>
              </a:rPr>
              <a:t>уровень      информативности.</a:t>
            </a:r>
            <a:endParaRPr lang="ru-RU" dirty="0"/>
          </a:p>
        </p:txBody>
      </p:sp>
      <p:pic>
        <p:nvPicPr>
          <p:cNvPr id="2052" name="Picture 4" descr="https://thumbs.dreamstime.com/b/%D0%BC%D0%BE%D0%BB%D0%BE%D0%B4%D0%BE%D0%B9-%D0%B3%D0%BE%D0%B2%D0%BE%D1%80%D0%B8%D1%82%D1%8C-%D0%BC%D0%B0%D0%BB%D1%8C%D1%87%D0%B8%D0%BA%D0%B0-%D0%B8-%D0%B4%D0%B5%D0%B2%D1%83%D1%88%D0%BA%D0%B8-1207034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33" y="1241933"/>
            <a:ext cx="4040341" cy="50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ечь воспитателя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5" b="11424"/>
          <a:stretch/>
        </p:blipFill>
        <p:spPr bwMode="auto">
          <a:xfrm>
            <a:off x="1409712" y="2472855"/>
            <a:ext cx="6980395" cy="3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8982" y="709476"/>
            <a:ext cx="353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Liberation Serif" panose="02020503050405090304" pitchFamily="18" charset="0"/>
              </a:rPr>
              <a:t>Речь воспитателя:</a:t>
            </a:r>
            <a:endParaRPr lang="ru-RU" sz="3200" b="1" dirty="0">
              <a:latin typeface="Liberation Serif" panose="02020503050405090304" pitchFamily="18" charset="0"/>
            </a:endParaRPr>
          </a:p>
        </p:txBody>
      </p:sp>
      <p:pic>
        <p:nvPicPr>
          <p:cNvPr id="5122" name="Picture 2" descr="https://i.pinimg.com/originals/98/5e/d5/985ed5e778dc3dbe5e03b6798681586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4"/>
          <a:stretch/>
        </p:blipFill>
        <p:spPr bwMode="auto">
          <a:xfrm>
            <a:off x="8901364" y="1001864"/>
            <a:ext cx="2734045" cy="53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4389079/pub_609103bb4461ec746c823cd8_6091071d87bf2977fc56741c/scale_12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13" y="1305278"/>
            <a:ext cx="7166306" cy="52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59263">
            <a:off x="8320102" y="1116860"/>
            <a:ext cx="4151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Liberation Serif" panose="02020503050405090304" pitchFamily="18" charset="0"/>
              </a:rPr>
              <a:t>Не спешите отвечать </a:t>
            </a:r>
          </a:p>
          <a:p>
            <a:r>
              <a:rPr lang="ru-RU" sz="3200" b="1" dirty="0" smtClean="0">
                <a:latin typeface="Liberation Serif" panose="02020503050405090304" pitchFamily="18" charset="0"/>
              </a:rPr>
              <a:t>на свои вопросы!</a:t>
            </a:r>
            <a:endParaRPr lang="ru-RU" sz="3200" b="1" dirty="0">
              <a:latin typeface="Liberation Serif" panose="0202050305040509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796576">
            <a:off x="634025" y="1472804"/>
            <a:ext cx="57100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Liberation Serif" panose="02020503050405090304" pitchFamily="18" charset="0"/>
              </a:rPr>
              <a:t>Речь педагога - образец </a:t>
            </a:r>
          </a:p>
          <a:p>
            <a:r>
              <a:rPr lang="ru-RU" sz="3200" b="1" dirty="0" smtClean="0">
                <a:latin typeface="Liberation Serif" panose="02020503050405090304" pitchFamily="18" charset="0"/>
              </a:rPr>
              <a:t>правильной </a:t>
            </a:r>
            <a:r>
              <a:rPr lang="ru-RU" sz="3200" b="1" dirty="0">
                <a:latin typeface="Liberation Serif" panose="02020503050405090304" pitchFamily="18" charset="0"/>
              </a:rPr>
              <a:t>литературной речи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595" y="6114553"/>
            <a:ext cx="11597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Liberation Serif" panose="02020503050405090304" pitchFamily="18" charset="0"/>
              </a:rPr>
              <a:t>Речь – это важнейший компонент педагогического </a:t>
            </a:r>
            <a:r>
              <a:rPr lang="ru-RU" sz="3200" b="1" dirty="0" smtClean="0">
                <a:latin typeface="Liberation Serif" panose="02020503050405090304" pitchFamily="18" charset="0"/>
              </a:rPr>
              <a:t>мастерства</a:t>
            </a:r>
            <a:endParaRPr lang="ru-RU" sz="3200" b="1" dirty="0">
              <a:latin typeface="Liberation Serif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1198</TotalTime>
  <Words>167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Franklin Gothic Book</vt:lpstr>
      <vt:lpstr>Liberation Serif</vt:lpstr>
      <vt:lpstr>Crop</vt:lpstr>
      <vt:lpstr>Педагогический совет «Использование разнообразных форм и методов в работе с детьми дошкольного возраста по развитию связной речи»</vt:lpstr>
      <vt:lpstr>Проблема развития связной речи в современной практике работы дошкольных учреждений</vt:lpstr>
      <vt:lpstr>Актуальность проблемы речевого развития детей дошкольного возраста</vt:lpstr>
      <vt:lpstr>      «Слово есть первый признак        сознательной разумной жизни».                                                         К. С. Аксаков</vt:lpstr>
      <vt:lpstr>Презентация PowerPoint</vt:lpstr>
      <vt:lpstr>Использование приемов обучения связной речи</vt:lpstr>
      <vt:lpstr>Причины низкого уровня развития речи: </vt:lpstr>
      <vt:lpstr>Презентация PowerPoint</vt:lpstr>
      <vt:lpstr>Презентация PowerPoint</vt:lpstr>
      <vt:lpstr>Презентация PowerPoint</vt:lpstr>
      <vt:lpstr>Определите название художественного произведения и его автора по отрывку</vt:lpstr>
      <vt:lpstr>  Сын леопарда - тоже леопард. (Африка)  Верблюда под мостом не спрячешь. (Афганистан)   Бойся тихой реки, а не шумной. (Греция)   Молчаливый рот - золотой рот. (Германия)   Тот не заблудится, кто спрашивает. (Финляндия) </vt:lpstr>
      <vt:lpstr>Воспитывать умение слушать внимательно сказки, стихи, рассказы. Следить за развитием действия в сказке, сочувствовать положительным героям. Учить понимать смысл произведения; воспроизводить с помощью вопросов воспитателя содержание в правильной последовательности; выразительно читать наизусть небольшие потешки и стихотворения.    Учить различать жанры литературных произведений  и некоторые особенности  каждого жанра. Учить эмоционально передавать содержание небольшого прозаического произведения и выразительно читать наизусть стихотворения. Развивать поэтический слух, интонационную выразительность речи. Учить понимать главную идею произведения, правильно оценивать поступки героев.   Продолжать развивать интерес и любовь к художественной литературе. Учить отвечать на вопросы по содержанию произведения. Учить оценивать поступки героев, характеризовать некоторые нравственные качества (добрый, злой, смелый). Учить выразительно читать стихотворения, потешки.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Windows;Бедрина</dc:creator>
  <cp:lastModifiedBy>Пользователь Windows</cp:lastModifiedBy>
  <cp:revision>33</cp:revision>
  <dcterms:created xsi:type="dcterms:W3CDTF">2022-01-25T11:33:05Z</dcterms:created>
  <dcterms:modified xsi:type="dcterms:W3CDTF">2023-09-04T08:26:22Z</dcterms:modified>
</cp:coreProperties>
</file>