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3" r:id="rId13"/>
    <p:sldId id="267" r:id="rId14"/>
    <p:sldId id="268" r:id="rId15"/>
    <p:sldId id="274" r:id="rId16"/>
    <p:sldId id="269" r:id="rId17"/>
    <p:sldId id="270" r:id="rId18"/>
    <p:sldId id="272" r:id="rId19"/>
    <p:sldId id="275" r:id="rId20"/>
    <p:sldId id="27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E6445F-47C3-495E-ADD9-3F81513CCFED}" type="datetimeFigureOut">
              <a:rPr lang="ru-RU" smtClean="0"/>
              <a:t>07.04.2016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5B46F4-AFE6-4480-B589-35B5FEFC8BD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4206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0F2ED1-BDC6-4AC2-BD99-9418BFB6488F}" type="datetime1">
              <a:rPr lang="ru-RU" smtClean="0"/>
              <a:t>07.04.2016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FD08C1-F3D7-4811-9DE7-89E1D1156321}" type="datetime1">
              <a:rPr lang="ru-RU" smtClean="0"/>
              <a:t>07.04.2016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67162C-534C-400B-A2E4-7D4E1D9F6611}" type="datetime1">
              <a:rPr lang="ru-RU" smtClean="0"/>
              <a:t>07.04.2016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2FD9C1-DB07-4BAD-8F4D-0265E6EB6618}" type="datetime1">
              <a:rPr lang="ru-RU" smtClean="0"/>
              <a:t>07.04.2016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601F17-7384-4591-B539-7EE54DE5F81F}" type="datetime1">
              <a:rPr lang="ru-RU" smtClean="0"/>
              <a:t>07.04.2016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D20862-5499-4204-BDAD-354F5CFCCA8B}" type="datetime1">
              <a:rPr lang="ru-RU" smtClean="0"/>
              <a:t>07.04.2016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42DD46-95E0-465A-A791-717D8E76D5F2}" type="datetime1">
              <a:rPr lang="ru-RU" smtClean="0"/>
              <a:t>07.04.2016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0FF906-B715-410B-8ED9-8AC79FE8A4FC}" type="datetime1">
              <a:rPr lang="ru-RU" smtClean="0"/>
              <a:t>07.04.2016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2A56EC-C134-4BF8-898F-BBE9171C1C9A}" type="datetime1">
              <a:rPr lang="ru-RU" smtClean="0"/>
              <a:t>07.04.2016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58608A-6B5A-4C36-BBF4-13F462D94F61}" type="datetime1">
              <a:rPr lang="ru-RU" smtClean="0"/>
              <a:t>07.04.2016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24CC63-5106-44FD-A7F9-7534BE2E4C84}" type="datetime1">
              <a:rPr lang="ru-RU" smtClean="0"/>
              <a:t>07.04.2016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97F078A-D26C-47BA-B86C-2B03786AE9AB}" type="datetime1">
              <a:rPr lang="ru-RU" smtClean="0"/>
              <a:t>07.04.2016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4.xml"/><Relationship Id="rId18" Type="http://schemas.openxmlformats.org/officeDocument/2006/relationships/slide" Target="slide20.xml"/><Relationship Id="rId3" Type="http://schemas.openxmlformats.org/officeDocument/2006/relationships/slide" Target="slide4.xml"/><Relationship Id="rId7" Type="http://schemas.openxmlformats.org/officeDocument/2006/relationships/slide" Target="slide7.xml"/><Relationship Id="rId12" Type="http://schemas.openxmlformats.org/officeDocument/2006/relationships/slide" Target="slide13.xml"/><Relationship Id="rId17" Type="http://schemas.openxmlformats.org/officeDocument/2006/relationships/slide" Target="slide18.xml"/><Relationship Id="rId2" Type="http://schemas.openxmlformats.org/officeDocument/2006/relationships/slide" Target="slide3.xml"/><Relationship Id="rId16" Type="http://schemas.openxmlformats.org/officeDocument/2006/relationships/slide" Target="slide17.xml"/><Relationship Id="rId1" Type="http://schemas.openxmlformats.org/officeDocument/2006/relationships/slideLayout" Target="../slideLayouts/slideLayout3.xml"/><Relationship Id="rId6" Type="http://schemas.openxmlformats.org/officeDocument/2006/relationships/slide" Target="slide6.xml"/><Relationship Id="rId11" Type="http://schemas.openxmlformats.org/officeDocument/2006/relationships/slide" Target="slide12.xml"/><Relationship Id="rId5" Type="http://schemas.openxmlformats.org/officeDocument/2006/relationships/slide" Target="slide5.xml"/><Relationship Id="rId15" Type="http://schemas.openxmlformats.org/officeDocument/2006/relationships/slide" Target="slide16.xml"/><Relationship Id="rId10" Type="http://schemas.openxmlformats.org/officeDocument/2006/relationships/slide" Target="slide11.xml"/><Relationship Id="rId4" Type="http://schemas.openxmlformats.org/officeDocument/2006/relationships/image" Target="../media/image3.gif"/><Relationship Id="rId9" Type="http://schemas.openxmlformats.org/officeDocument/2006/relationships/slide" Target="slide9.xml"/><Relationship Id="rId14" Type="http://schemas.openxmlformats.org/officeDocument/2006/relationships/slide" Target="slide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17.ru/article/6326/" TargetMode="External"/><Relationship Id="rId2" Type="http://schemas.openxmlformats.org/officeDocument/2006/relationships/hyperlink" Target="http://nsportal.ru/detskii-sad/materialy-dlya-roditelei/pamyatka-dlya-roditeley-ya-idu-v-detskiy-sad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slide" Target="slide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dirty="0" smtClean="0"/>
              <a:t>Ваш ребёнок идёт в детский сад</a:t>
            </a:r>
            <a:endParaRPr lang="ru-RU" sz="4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b="1" dirty="0"/>
              <a:t>п</a:t>
            </a:r>
            <a:r>
              <a:rPr lang="ru-RU" b="1" dirty="0" smtClean="0"/>
              <a:t>амятка для родителей </a:t>
            </a:r>
          </a:p>
          <a:p>
            <a:pPr algn="ctr"/>
            <a:r>
              <a:rPr lang="ru-RU" b="1" dirty="0" smtClean="0"/>
              <a:t>по адаптации детей к дошкольному учреждению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245922" y="3645024"/>
            <a:ext cx="4790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</a:t>
            </a:r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948" y="3364154"/>
            <a:ext cx="3695092" cy="2873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852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498080" cy="79663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Адаптация: готовимся заранее</a:t>
            </a:r>
            <a:endParaRPr lang="ru-RU" sz="32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625045" y="980728"/>
            <a:ext cx="6624736" cy="1728192"/>
          </a:xfrm>
        </p:spPr>
        <p:txBody>
          <a:bodyPr>
            <a:normAutofit fontScale="85000" lnSpcReduction="20000"/>
          </a:bodyPr>
          <a:lstStyle/>
          <a:p>
            <a:pPr lvl="0" algn="just"/>
            <a:r>
              <a:rPr lang="ru-RU" sz="2400" dirty="0"/>
              <a:t>Если ребенку трудно вступать в контакт  со сверстниками, помогите ему: научите его правильно здороваться с группой детей, предлагать  свои игрушки, попросить разрешения играть с чужими. Правильно реагировать на отказ, находя компромиссный вариант. </a:t>
            </a:r>
          </a:p>
          <a:p>
            <a:pPr algn="just"/>
            <a:endParaRPr lang="ru-RU" sz="2400" dirty="0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5004048" y="3212976"/>
            <a:ext cx="3816424" cy="3096344"/>
          </a:xfrm>
        </p:spPr>
        <p:txBody>
          <a:bodyPr>
            <a:normAutofit fontScale="85000" lnSpcReduction="20000"/>
          </a:bodyPr>
          <a:lstStyle/>
          <a:p>
            <a:pPr lvl="0" algn="just"/>
            <a:r>
              <a:rPr lang="ru-RU" sz="2400" dirty="0"/>
              <a:t>Ближе к поступлению старайтесь  гулять с ребенком около детского сада. Обращайте внимание малыша на детей, играющих на территории детского сада, особенно если среди них есть знакомые и друзья ребенка.</a:t>
            </a:r>
          </a:p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1187624" y="2780928"/>
            <a:ext cx="3600400" cy="3663552"/>
          </a:xfrm>
          <a:prstGeom prst="rect">
            <a:avLst/>
          </a:prstGeom>
        </p:spPr>
      </p:pic>
      <p:sp>
        <p:nvSpPr>
          <p:cNvPr id="9" name="Стрелка вправо 8"/>
          <p:cNvSpPr/>
          <p:nvPr/>
        </p:nvSpPr>
        <p:spPr>
          <a:xfrm>
            <a:off x="7236296" y="6309320"/>
            <a:ext cx="1296144" cy="360040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hlinkClick r:id="rId3" action="ppaction://hlinksldjump"/>
              </a:rPr>
              <a:t>к содержанию</a:t>
            </a:r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83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864096"/>
          </a:xfrm>
        </p:spPr>
        <p:txBody>
          <a:bodyPr>
            <a:noAutofit/>
          </a:bodyPr>
          <a:lstStyle/>
          <a:p>
            <a:r>
              <a:rPr lang="ru-RU" sz="3200" b="0" dirty="0" smtClean="0"/>
              <a:t>Адаптация: вы пришли в детский сад</a:t>
            </a:r>
            <a:endParaRPr lang="ru-RU" sz="3200" b="0" dirty="0"/>
          </a:p>
        </p:txBody>
      </p:sp>
      <p:sp useBgFill="1">
        <p:nvSpPr>
          <p:cNvPr id="10" name="Текст 9"/>
          <p:cNvSpPr>
            <a:spLocks noGrp="1"/>
          </p:cNvSpPr>
          <p:nvPr>
            <p:ph type="body" sz="half" idx="3"/>
          </p:nvPr>
        </p:nvSpPr>
        <p:spPr>
          <a:xfrm>
            <a:off x="4860032" y="1628800"/>
            <a:ext cx="4023360" cy="4608512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	Как </a:t>
            </a:r>
            <a:r>
              <a:rPr lang="ru-RU" dirty="0"/>
              <a:t>бы хорошо ни был малыш подготовлен к детскому саду, на первых порах ему будет трудно. В этот период максимально бережно относитесь к </a:t>
            </a:r>
            <a:r>
              <a:rPr lang="ru-RU" dirty="0" smtClean="0"/>
              <a:t>нему. </a:t>
            </a:r>
            <a:r>
              <a:rPr lang="ru-RU" dirty="0"/>
              <a:t>Особое внимание обратите на организацию полноценного отдыха ребёнка. Не стоит водить его в гости, поздно возвращаться домой, принимать у себя друзей.  Малыш в этот период перегружен впечатлениями, следует щадить его нервную систему.</a:t>
            </a:r>
          </a:p>
          <a:p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4"/>
          </p:nvPr>
        </p:nvSpPr>
        <p:spPr>
          <a:xfrm>
            <a:off x="2843808" y="908720"/>
            <a:ext cx="4608512" cy="576064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Максимум внимания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 dirty="0"/>
          </a:p>
        </p:txBody>
      </p:sp>
      <p:sp>
        <p:nvSpPr>
          <p:cNvPr id="12" name="Стрелка вправо 11"/>
          <p:cNvSpPr/>
          <p:nvPr/>
        </p:nvSpPr>
        <p:spPr>
          <a:xfrm>
            <a:off x="7236296" y="6309320"/>
            <a:ext cx="1296144" cy="360040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hlinkClick r:id="rId2" action="ppaction://hlinksldjump"/>
              </a:rPr>
              <a:t>к содержанию</a:t>
            </a:r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34" y="1628800"/>
            <a:ext cx="4239857" cy="38423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055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73216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0" dirty="0"/>
              <a:t>Адаптация: вы пришли в детский сад</a:t>
            </a:r>
            <a:endParaRPr lang="ru-RU" sz="3200" dirty="0"/>
          </a:p>
        </p:txBody>
      </p:sp>
      <p:sp useBgFill="1"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99792" y="1196752"/>
            <a:ext cx="4023360" cy="2016224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	Самое </a:t>
            </a:r>
            <a:r>
              <a:rPr lang="ru-RU" dirty="0"/>
              <a:t>главное – положительный настрой на детский сад, если вы верите, что это самое лучшее место на земле для вашего ребёнка. Так будет считать и он.</a:t>
            </a:r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648182" y="260648"/>
            <a:ext cx="4023360" cy="1163520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 Готовность родителей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722" y="3429000"/>
            <a:ext cx="2520280" cy="232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Стрелка вправо 9"/>
          <p:cNvSpPr/>
          <p:nvPr/>
        </p:nvSpPr>
        <p:spPr>
          <a:xfrm>
            <a:off x="7236296" y="6309320"/>
            <a:ext cx="1296144" cy="360040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hlinkClick r:id="rId3" action="ppaction://hlinksldjump"/>
              </a:rPr>
              <a:t>к содержанию</a:t>
            </a:r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44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73216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0" dirty="0"/>
              <a:t>Адаптация: вы пришли в детский сад</a:t>
            </a:r>
            <a:endParaRPr lang="ru-RU" sz="3200" dirty="0"/>
          </a:p>
        </p:txBody>
      </p:sp>
      <p:sp useBgFill="1"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88024" y="2780928"/>
            <a:ext cx="4023360" cy="201622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	С </a:t>
            </a:r>
            <a:r>
              <a:rPr lang="ru-RU" dirty="0"/>
              <a:t>ним вас познакомят воспитатели. Не торопите события. Дайте ребёнку возможность постепенно привыкнуть к новым условиям, к новым людям, к новым правилам, к отсутствию родителей и других близких.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499992" y="1340768"/>
            <a:ext cx="4311392" cy="1523560"/>
          </a:xfrm>
        </p:spPr>
        <p:txBody>
          <a:bodyPr>
            <a:normAutofit/>
          </a:bodyPr>
          <a:lstStyle/>
          <a:p>
            <a:pPr marL="118872" indent="0" algn="ctr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Соблюдайте график адаптации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7236296" y="6309320"/>
            <a:ext cx="1296144" cy="360040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hlinkClick r:id="rId2" action="ppaction://hlinksldjump"/>
              </a:rPr>
              <a:t>к содержанию</a:t>
            </a:r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21590"/>
            <a:ext cx="4248472" cy="3186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632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25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12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73216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0" dirty="0"/>
              <a:t>Адаптация: вы пришли в детский сад</a:t>
            </a:r>
            <a:endParaRPr lang="ru-RU" sz="3200" dirty="0"/>
          </a:p>
        </p:txBody>
      </p:sp>
      <p:sp useBgFill="1"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9632" y="1052736"/>
            <a:ext cx="6624736" cy="2376264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dirty="0"/>
              <a:t>Ежедневно общайтесь с воспитателем, но не с целью выспросить, кто толкнул, а кто отобрал игрушку, а с целью выяснить, как вам скорректировать свои взаимоотношения с ребёнком дома, чтобы он легче и быстрее привыкал к новым условиям жизни. Пусть воспитатель станет вашим помощником в воспитании ребёнка.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915816" y="116632"/>
            <a:ext cx="4023360" cy="648072"/>
          </a:xfrm>
        </p:spPr>
        <p:txBody>
          <a:bodyPr>
            <a:noAutofit/>
          </a:bodyPr>
          <a:lstStyle/>
          <a:p>
            <a:pPr marL="118872" indent="0" algn="ctr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Воспитатель – ваш помощник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 dirty="0"/>
          </a:p>
        </p:txBody>
      </p:sp>
      <p:pic>
        <p:nvPicPr>
          <p:cNvPr id="9" name="Рисунок 8" descr="C:\Users\hp\Desktop\ltnb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5618">
            <a:off x="3059330" y="3504305"/>
            <a:ext cx="3542673" cy="21426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1" name="Стрелка вправо 10"/>
          <p:cNvSpPr/>
          <p:nvPr/>
        </p:nvSpPr>
        <p:spPr>
          <a:xfrm>
            <a:off x="7236296" y="6309320"/>
            <a:ext cx="1296144" cy="360040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hlinkClick r:id="rId3" action="ppaction://hlinksldjump"/>
              </a:rPr>
              <a:t>к содержанию</a:t>
            </a:r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26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73216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0" dirty="0"/>
              <a:t>Адаптация: вы пришли в детский сад</a:t>
            </a:r>
            <a:endParaRPr lang="ru-RU" sz="3200" dirty="0"/>
          </a:p>
        </p:txBody>
      </p:sp>
      <p:sp useBgFill="1"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860032" y="1340768"/>
            <a:ext cx="4023360" cy="381642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	</a:t>
            </a:r>
            <a:r>
              <a:rPr lang="ru-RU" dirty="0"/>
              <a:t>Чтобы ребёнку было легче с вами расставаться по утрам, придумайте какой-нибудь ритуал:</a:t>
            </a:r>
          </a:p>
          <a:p>
            <a:pPr marL="406908" lvl="0" indent="-342900">
              <a:buFont typeface="Wingdings" pitchFamily="2" charset="2"/>
              <a:buChar char="v"/>
            </a:pPr>
            <a:r>
              <a:rPr lang="ru-RU" dirty="0"/>
              <a:t>«прощальное» окошко. Если есть место, откуда ребёнок может выглянуть на улицу, пусть он смотрит, как вы машете ему рукой или шлёте воздушный поцелуй;</a:t>
            </a:r>
          </a:p>
          <a:p>
            <a:pPr marL="406908" lvl="0" indent="-342900">
              <a:buFont typeface="Wingdings" pitchFamily="2" charset="2"/>
              <a:buChar char="v"/>
            </a:pPr>
            <a:r>
              <a:rPr lang="ru-RU" dirty="0"/>
              <a:t> воздушные поцелуи, особые словечки, объятия – то, что действительно понравится малышу, принесёт ему положительные эмоции при расставании.</a:t>
            </a:r>
          </a:p>
          <a:p>
            <a:pPr algn="just"/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572000" y="332656"/>
            <a:ext cx="4311392" cy="648072"/>
          </a:xfrm>
        </p:spPr>
        <p:txBody>
          <a:bodyPr>
            <a:normAutofit/>
          </a:bodyPr>
          <a:lstStyle/>
          <a:p>
            <a:pPr marL="118872" indent="0" algn="ctr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Техника расставания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7236296" y="6309320"/>
            <a:ext cx="1296144" cy="360040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hlinkClick r:id="rId2" action="ppaction://hlinksldjump"/>
              </a:rPr>
              <a:t>к содержанию</a:t>
            </a:r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3725624" cy="5042537"/>
          </a:xfrm>
          <a:prstGeom prst="rect">
            <a:avLst/>
          </a:prstGeom>
          <a:noFill/>
          <a:ln w="10795">
            <a:noFill/>
            <a:prstDash val="dash"/>
            <a:miter lim="800000"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008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0"/>
                            </p:stCondLst>
                            <p:childTnLst>
                              <p:par>
                                <p:cTn id="1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3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51723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0" dirty="0"/>
              <a:t>Адаптация: вы пришли в детский сад</a:t>
            </a:r>
            <a:endParaRPr lang="ru-RU" sz="3200" dirty="0"/>
          </a:p>
        </p:txBody>
      </p:sp>
      <p:sp useBgFill="1"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101249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Никакой дополнительной нагрузки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95536" y="1916832"/>
            <a:ext cx="4023360" cy="3827816"/>
          </a:xfrm>
        </p:spPr>
        <p:txBody>
          <a:bodyPr>
            <a:normAutofit fontScale="70000" lnSpcReduction="20000"/>
          </a:bodyPr>
          <a:lstStyle/>
          <a:p>
            <a:pPr marL="118872" indent="0" algn="just">
              <a:buNone/>
            </a:pPr>
            <a:r>
              <a:rPr lang="ru-RU" dirty="0" smtClean="0"/>
              <a:t>	Отложите </a:t>
            </a:r>
            <a:r>
              <a:rPr lang="ru-RU" dirty="0"/>
              <a:t>на время все нововведения. Сейчас не подходящий момент, чтобы делать в квартире ремонт или устраивать кроху в новый кружок. </a:t>
            </a:r>
            <a:endParaRPr lang="ru-RU" dirty="0" smtClean="0"/>
          </a:p>
          <a:p>
            <a:pPr marL="118872" indent="0" algn="just">
              <a:buNone/>
            </a:pPr>
            <a:r>
              <a:rPr lang="ru-RU" dirty="0" smtClean="0"/>
              <a:t>В </a:t>
            </a:r>
            <a:r>
              <a:rPr lang="ru-RU" dirty="0"/>
              <a:t>детском </a:t>
            </a:r>
            <a:r>
              <a:rPr lang="ru-RU" dirty="0" smtClean="0"/>
              <a:t>саду</a:t>
            </a:r>
            <a:r>
              <a:rPr lang="ru-RU" dirty="0"/>
              <a:t> ребёнок  расходует много энергии. У него  достаточно новых впечатлений. Он обычно устаёт к вечеру. Создайте дома спокойную обстановку. После возвращения домой пусть малыш ужинает и занимается спокойными играми: ему надо успокоиться, а возможно, даже побыть наедине с собой.</a:t>
            </a:r>
          </a:p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16</a:t>
            </a:fld>
            <a:endParaRPr lang="ru-RU" dirty="0"/>
          </a:p>
        </p:txBody>
      </p:sp>
      <p:pic>
        <p:nvPicPr>
          <p:cNvPr id="9" name="Объект 8" descr="C:\Users\hp\Desktop\СВЕТА мои документы\детский сад\памятки родителям\1.jpg"/>
          <p:cNvPicPr>
            <a:picLocks noGrp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916832"/>
            <a:ext cx="4608512" cy="3335635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10" name="Стрелка вправо 9"/>
          <p:cNvSpPr/>
          <p:nvPr/>
        </p:nvSpPr>
        <p:spPr>
          <a:xfrm>
            <a:off x="7380312" y="6381328"/>
            <a:ext cx="1296144" cy="360040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hlinkClick r:id="rId3" action="ppaction://hlinksldjump"/>
              </a:rPr>
              <a:t>к содержанию</a:t>
            </a:r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3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3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703236"/>
            <a:ext cx="8229600" cy="786104"/>
          </a:xfrm>
        </p:spPr>
        <p:txBody>
          <a:bodyPr>
            <a:normAutofit/>
          </a:bodyPr>
          <a:lstStyle/>
          <a:p>
            <a:r>
              <a:rPr lang="ru-RU" sz="3200" b="0" dirty="0"/>
              <a:t>Адаптация: вы пришли в детский сад</a:t>
            </a:r>
            <a:endParaRPr lang="ru-RU" sz="3200" dirty="0"/>
          </a:p>
        </p:txBody>
      </p:sp>
      <p:sp useBgFill="1"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404664"/>
            <a:ext cx="3250704" cy="64008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Семья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67544" y="1268760"/>
            <a:ext cx="4023360" cy="4536504"/>
          </a:xfrm>
        </p:spPr>
        <p:txBody>
          <a:bodyPr>
            <a:normAutofit fontScale="62500" lnSpcReduction="20000"/>
          </a:bodyPr>
          <a:lstStyle/>
          <a:p>
            <a:pPr marL="118872" indent="0" algn="just">
              <a:buNone/>
            </a:pPr>
            <a:r>
              <a:rPr lang="ru-RU" dirty="0" smtClean="0"/>
              <a:t>	</a:t>
            </a:r>
            <a:r>
              <a:rPr lang="ru-RU" sz="2600" dirty="0" smtClean="0"/>
              <a:t>Когда </a:t>
            </a:r>
            <a:r>
              <a:rPr lang="ru-RU" sz="2600" dirty="0"/>
              <a:t>ребёнок приходит домой, ему нужно от мамы с папой то, чего он не получает в садике: участия, позитивного внимания взрослых и возможности выговориться. Поэтому, приведя кроху домой, не бросайтесь сразу выполнять домашние дела. Побудьте с ним, поиграйте или почитайте вместе.</a:t>
            </a:r>
          </a:p>
          <a:p>
            <a:pPr marL="118872" indent="0" algn="just">
              <a:buNone/>
            </a:pPr>
            <a:r>
              <a:rPr lang="ru-RU" sz="2600" dirty="0" smtClean="0"/>
              <a:t>	Не </a:t>
            </a:r>
            <a:r>
              <a:rPr lang="ru-RU" sz="2600" dirty="0"/>
              <a:t>спешите домой после садика, остановитесь по пути на детской площадке или просто походите, сопровождая прогулку весёлой беседой. Это поможет перестроиться на домашнюю обстановку. Обсудите с малышом прошедший день, терпеливо выслушайте его, ответьте на все вопросы и обязательно поддержите, если произошла малейшая неприятность.</a:t>
            </a:r>
          </a:p>
          <a:p>
            <a:endParaRPr lang="ru-RU" sz="2600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17</a:t>
            </a:fld>
            <a:endParaRPr lang="ru-RU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7471061" y="6381328"/>
            <a:ext cx="1296144" cy="360040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hlinkClick r:id="rId2" action="ppaction://hlinksldjump"/>
              </a:rPr>
              <a:t>к содержанию</a:t>
            </a:r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878" y="1268760"/>
            <a:ext cx="3946641" cy="3994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444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250"/>
                            </p:stCondLst>
                            <p:childTnLst>
                              <p:par>
                                <p:cTn id="1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3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703236"/>
            <a:ext cx="8229600" cy="786104"/>
          </a:xfrm>
        </p:spPr>
        <p:txBody>
          <a:bodyPr>
            <a:normAutofit/>
          </a:bodyPr>
          <a:lstStyle/>
          <a:p>
            <a:r>
              <a:rPr lang="ru-RU" sz="3200" b="0" dirty="0"/>
              <a:t>Адаптация: вы пришли в детский сад</a:t>
            </a:r>
            <a:endParaRPr lang="ru-RU" sz="3200" dirty="0"/>
          </a:p>
        </p:txBody>
      </p:sp>
      <p:sp useBgFill="1"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2555776" y="286218"/>
            <a:ext cx="4023360" cy="64008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Не пугайте детским садом!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971600" y="4005064"/>
            <a:ext cx="7560840" cy="1800200"/>
          </a:xfrm>
        </p:spPr>
        <p:txBody>
          <a:bodyPr>
            <a:normAutofit lnSpcReduction="10000"/>
          </a:bodyPr>
          <a:lstStyle/>
          <a:p>
            <a:pPr marL="118872" indent="0" algn="just">
              <a:buNone/>
            </a:pPr>
            <a:r>
              <a:rPr lang="ru-RU" dirty="0" smtClean="0"/>
              <a:t>	Если </a:t>
            </a:r>
            <a:r>
              <a:rPr lang="ru-RU" dirty="0"/>
              <a:t>ребёнок возбуждён и неуправляем, не пытайтесь приструнить его фразами типа: «Если не успокоишься, отведу тебя обратно в детский сад!». Не формируйте образ детского сада, как места, которым наказывают.</a:t>
            </a:r>
          </a:p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18</a:t>
            </a:fld>
            <a:endParaRPr lang="ru-RU" dirty="0"/>
          </a:p>
        </p:txBody>
      </p:sp>
      <p:pic>
        <p:nvPicPr>
          <p:cNvPr id="9" name="Объект 6" descr="http://detsad-38.narod.ru/pic/st006.gif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980727"/>
            <a:ext cx="2520281" cy="2769171"/>
          </a:xfrm>
          <a:prstGeom prst="rect">
            <a:avLst/>
          </a:prstGeom>
          <a:noFill/>
          <a:ln w="10795">
            <a:noFill/>
            <a:miter lim="800000"/>
          </a:ln>
        </p:spPr>
      </p:pic>
      <p:sp>
        <p:nvSpPr>
          <p:cNvPr id="11" name="Стрелка вправо 10"/>
          <p:cNvSpPr/>
          <p:nvPr/>
        </p:nvSpPr>
        <p:spPr>
          <a:xfrm>
            <a:off x="7471061" y="6381328"/>
            <a:ext cx="1296144" cy="360040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hlinkClick r:id="rId3" action="ppaction://hlinksldjump"/>
              </a:rPr>
              <a:t>к содержанию</a:t>
            </a:r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11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19</a:t>
            </a:fld>
            <a:endParaRPr lang="ru-RU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7471061" y="6381328"/>
            <a:ext cx="1296144" cy="360040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hlinkClick r:id="rId2" action="ppaction://hlinksldjump"/>
              </a:rPr>
              <a:t>к содержанию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4"/>
          </p:nvPr>
        </p:nvSpPr>
        <p:spPr>
          <a:xfrm>
            <a:off x="5076056" y="969336"/>
            <a:ext cx="3610744" cy="4114800"/>
          </a:xfrm>
        </p:spPr>
        <p:txBody>
          <a:bodyPr>
            <a:normAutofit fontScale="85000" lnSpcReduction="20000"/>
          </a:bodyPr>
          <a:lstStyle/>
          <a:p>
            <a:pPr marL="118872" indent="0" algn="just">
              <a:buNone/>
            </a:pPr>
            <a:r>
              <a:rPr lang="ru-RU" dirty="0" smtClean="0"/>
              <a:t>	Соблюдая эти несложные </a:t>
            </a:r>
            <a:r>
              <a:rPr lang="ru-RU" dirty="0"/>
              <a:t>рекомендации и проявляя максимум любви и терпения к </a:t>
            </a:r>
            <a:r>
              <a:rPr lang="ru-RU" dirty="0" smtClean="0"/>
              <a:t>малышу, </a:t>
            </a:r>
            <a:r>
              <a:rPr lang="ru-RU" dirty="0"/>
              <a:t>вы постепенно заметите, что негативные проявления в поведении ребенка </a:t>
            </a:r>
            <a:r>
              <a:rPr lang="ru-RU" dirty="0" smtClean="0"/>
              <a:t>быстро </a:t>
            </a:r>
            <a:r>
              <a:rPr lang="ru-RU" dirty="0"/>
              <a:t>начнут уменьшаться, а потом и вовсе сойдут на «нет». А </a:t>
            </a:r>
            <a:r>
              <a:rPr lang="ru-RU" dirty="0" smtClean="0"/>
              <a:t>затем </a:t>
            </a:r>
            <a:r>
              <a:rPr lang="ru-RU" dirty="0"/>
              <a:t>вы с удивлением, а потом </a:t>
            </a:r>
            <a:r>
              <a:rPr lang="ru-RU"/>
              <a:t>и </a:t>
            </a:r>
            <a:r>
              <a:rPr lang="ru-RU" smtClean="0"/>
              <a:t>гордостью, </a:t>
            </a:r>
            <a:r>
              <a:rPr lang="ru-RU" dirty="0"/>
              <a:t>начнете отмечать, что малыш стал гораздо самостоятельнее и приобрел много полезных навыков.</a:t>
            </a:r>
          </a:p>
          <a:p>
            <a:pPr marL="118872" indent="0" algn="just">
              <a:buNone/>
            </a:pP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5445224"/>
            <a:ext cx="8219256" cy="8581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Удачи вам, дорогие родители!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48880"/>
            <a:ext cx="4095899" cy="273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8031"/>
            <a:ext cx="3119154" cy="221849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429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2339752" y="116632"/>
            <a:ext cx="64008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Содержание</a:t>
            </a:r>
            <a:endParaRPr lang="ru-RU" sz="3200" dirty="0"/>
          </a:p>
        </p:txBody>
      </p:sp>
      <p:sp>
        <p:nvSpPr>
          <p:cNvPr id="14" name="Текст 13"/>
          <p:cNvSpPr>
            <a:spLocks noGrp="1"/>
          </p:cNvSpPr>
          <p:nvPr>
            <p:ph type="body" idx="1"/>
          </p:nvPr>
        </p:nvSpPr>
        <p:spPr>
          <a:xfrm>
            <a:off x="2483768" y="692696"/>
            <a:ext cx="6400800" cy="5400600"/>
          </a:xfrm>
        </p:spPr>
        <p:txBody>
          <a:bodyPr>
            <a:normAutofit/>
          </a:bodyPr>
          <a:lstStyle/>
          <a:p>
            <a:pPr>
              <a:buClr>
                <a:schemeClr val="tx2">
                  <a:lumMod val="50000"/>
                </a:schemeClr>
              </a:buClr>
            </a:pPr>
            <a:r>
              <a:rPr lang="ru-RU" sz="1600" b="1" dirty="0" smtClean="0">
                <a:solidFill>
                  <a:schemeClr val="tx1"/>
                </a:solidFill>
              </a:rPr>
              <a:t>1.    </a:t>
            </a:r>
            <a:r>
              <a:rPr lang="ru-RU" sz="1800" b="1" dirty="0" smtClean="0">
                <a:solidFill>
                  <a:schemeClr val="tx1"/>
                </a:solidFill>
              </a:rPr>
              <a:t>Что такое адаптация </a:t>
            </a:r>
            <a:r>
              <a:rPr lang="ru-RU" sz="2400" b="1" dirty="0" smtClean="0">
                <a:solidFill>
                  <a:schemeClr val="tx1"/>
                </a:solidFill>
              </a:rPr>
              <a:t>– </a:t>
            </a:r>
            <a:r>
              <a:rPr lang="ru-RU" sz="1400" dirty="0" smtClean="0">
                <a:hlinkClick r:id="rId2" action="ppaction://hlinksldjump"/>
              </a:rPr>
              <a:t>читать далее</a:t>
            </a:r>
            <a:endParaRPr lang="ru-RU" sz="1400" dirty="0" smtClean="0"/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ru-RU" sz="1600" b="1" dirty="0" smtClean="0">
                <a:solidFill>
                  <a:schemeClr val="tx1"/>
                </a:solidFill>
              </a:rPr>
              <a:t>2</a:t>
            </a:r>
            <a:r>
              <a:rPr lang="ru-RU" sz="1800" b="1" dirty="0" smtClean="0">
                <a:solidFill>
                  <a:schemeClr val="tx1"/>
                </a:solidFill>
              </a:rPr>
              <a:t>.    Адаптация: готовимся заранее –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hlinkClick r:id="rId3" action="ppaction://hlinksldjump"/>
              </a:rPr>
              <a:t>читать далее</a:t>
            </a:r>
            <a:endParaRPr lang="ru-RU" sz="1400" dirty="0" smtClean="0"/>
          </a:p>
          <a:p>
            <a:pPr marL="304038" indent="-285750">
              <a:buClr>
                <a:schemeClr val="tx2">
                  <a:lumMod val="50000"/>
                </a:schemeClr>
              </a:buClr>
              <a:buBlip>
                <a:blip r:embed="rId4"/>
              </a:buBlip>
            </a:pPr>
            <a:r>
              <a:rPr lang="ru-RU" sz="1600" b="1" dirty="0">
                <a:solidFill>
                  <a:schemeClr val="tx1"/>
                </a:solidFill>
              </a:rPr>
              <a:t>р</a:t>
            </a:r>
            <a:r>
              <a:rPr lang="ru-RU" sz="1600" b="1" dirty="0" smtClean="0">
                <a:solidFill>
                  <a:schemeClr val="tx1"/>
                </a:solidFill>
              </a:rPr>
              <a:t>аспорядок дня -</a:t>
            </a:r>
            <a:r>
              <a:rPr lang="ru-RU" sz="1600" b="1" dirty="0" smtClean="0"/>
              <a:t> </a:t>
            </a:r>
            <a:r>
              <a:rPr lang="ru-RU" sz="1400" dirty="0">
                <a:hlinkClick r:id="rId5" action="ppaction://hlinksldjump"/>
              </a:rPr>
              <a:t>читать далее</a:t>
            </a:r>
            <a:endParaRPr lang="ru-RU" sz="1400" b="1" dirty="0" smtClean="0"/>
          </a:p>
          <a:p>
            <a:pPr marL="304038" indent="-285750">
              <a:buClr>
                <a:schemeClr val="tx2">
                  <a:lumMod val="50000"/>
                </a:schemeClr>
              </a:buClr>
              <a:buBlip>
                <a:blip r:embed="rId4"/>
              </a:buBlip>
            </a:pPr>
            <a:r>
              <a:rPr lang="ru-RU" sz="1600" b="1" dirty="0" smtClean="0">
                <a:solidFill>
                  <a:schemeClr val="tx1"/>
                </a:solidFill>
              </a:rPr>
              <a:t>рацион питания -</a:t>
            </a:r>
            <a:r>
              <a:rPr lang="ru-RU" sz="1600" b="1" dirty="0" smtClean="0"/>
              <a:t> </a:t>
            </a:r>
            <a:r>
              <a:rPr lang="ru-RU" sz="1400" dirty="0">
                <a:hlinkClick r:id="rId6" action="ppaction://hlinksldjump"/>
              </a:rPr>
              <a:t>читать далее</a:t>
            </a:r>
            <a:endParaRPr lang="ru-RU" sz="1400" b="1" dirty="0" smtClean="0"/>
          </a:p>
          <a:p>
            <a:pPr marL="304038" indent="-285750">
              <a:buClr>
                <a:schemeClr val="tx2">
                  <a:lumMod val="50000"/>
                </a:schemeClr>
              </a:buClr>
              <a:buBlip>
                <a:blip r:embed="rId4"/>
              </a:buBlip>
            </a:pPr>
            <a:r>
              <a:rPr lang="ru-RU" sz="1600" b="1" dirty="0">
                <a:solidFill>
                  <a:schemeClr val="tx1"/>
                </a:solidFill>
              </a:rPr>
              <a:t>н</a:t>
            </a:r>
            <a:r>
              <a:rPr lang="ru-RU" sz="1600" b="1" dirty="0" smtClean="0">
                <a:solidFill>
                  <a:schemeClr val="tx1"/>
                </a:solidFill>
              </a:rPr>
              <a:t>авыки самообслуживания - </a:t>
            </a:r>
            <a:r>
              <a:rPr lang="ru-RU" sz="1400" dirty="0">
                <a:hlinkClick r:id="rId7" action="ppaction://hlinksldjump"/>
              </a:rPr>
              <a:t>читать далее</a:t>
            </a:r>
            <a:endParaRPr lang="ru-RU" sz="1400" b="1" dirty="0" smtClean="0"/>
          </a:p>
          <a:p>
            <a:pPr marL="304038" indent="-285750">
              <a:buClr>
                <a:schemeClr val="tx2">
                  <a:lumMod val="50000"/>
                </a:schemeClr>
              </a:buClr>
              <a:buBlip>
                <a:blip r:embed="rId4"/>
              </a:buBlip>
            </a:pPr>
            <a:r>
              <a:rPr lang="ru-RU" sz="1600" b="1" dirty="0">
                <a:solidFill>
                  <a:schemeClr val="tx1"/>
                </a:solidFill>
              </a:rPr>
              <a:t>и</a:t>
            </a:r>
            <a:r>
              <a:rPr lang="ru-RU" sz="1600" b="1" dirty="0" smtClean="0">
                <a:solidFill>
                  <a:schemeClr val="tx1"/>
                </a:solidFill>
              </a:rPr>
              <a:t>гра - </a:t>
            </a:r>
            <a:r>
              <a:rPr lang="ru-RU" sz="1400" dirty="0">
                <a:hlinkClick r:id="rId8" action="ppaction://hlinksldjump"/>
              </a:rPr>
              <a:t>читать далее</a:t>
            </a:r>
            <a:endParaRPr lang="ru-RU" sz="1400" b="1" dirty="0" smtClean="0"/>
          </a:p>
          <a:p>
            <a:pPr marL="304038" indent="-285750">
              <a:buClr>
                <a:schemeClr val="tx2">
                  <a:lumMod val="50000"/>
                </a:schemeClr>
              </a:buClr>
              <a:buBlip>
                <a:blip r:embed="rId4"/>
              </a:buBlip>
            </a:pPr>
            <a:r>
              <a:rPr lang="ru-RU" sz="1600" b="1" dirty="0">
                <a:solidFill>
                  <a:schemeClr val="tx1"/>
                </a:solidFill>
              </a:rPr>
              <a:t>о</a:t>
            </a:r>
            <a:r>
              <a:rPr lang="ru-RU" sz="1600" b="1" dirty="0" smtClean="0">
                <a:solidFill>
                  <a:schemeClr val="tx1"/>
                </a:solidFill>
              </a:rPr>
              <a:t>бщение с другими детьми и  взрослыми - </a:t>
            </a:r>
            <a:r>
              <a:rPr lang="ru-RU" sz="1400" dirty="0">
                <a:hlinkClick r:id="rId9" action="ppaction://hlinksldjump"/>
              </a:rPr>
              <a:t>читать далее</a:t>
            </a:r>
            <a:endParaRPr lang="ru-RU" sz="1400" b="1" dirty="0" smtClean="0"/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ru-RU" sz="1600" b="1" dirty="0" smtClean="0">
                <a:solidFill>
                  <a:schemeClr val="tx1"/>
                </a:solidFill>
              </a:rPr>
              <a:t>3</a:t>
            </a:r>
            <a:r>
              <a:rPr lang="ru-RU" sz="1800" b="1" dirty="0" smtClean="0">
                <a:solidFill>
                  <a:schemeClr val="tx1"/>
                </a:solidFill>
              </a:rPr>
              <a:t>.    Адаптация: вы пришли в детский сад 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361188" indent="-342900">
              <a:buBlip>
                <a:blip r:embed="rId4"/>
              </a:buBlip>
            </a:pPr>
            <a:r>
              <a:rPr lang="ru-RU" sz="1600" b="1" dirty="0">
                <a:solidFill>
                  <a:schemeClr val="tx1"/>
                </a:solidFill>
              </a:rPr>
              <a:t>м</a:t>
            </a:r>
            <a:r>
              <a:rPr lang="ru-RU" sz="1600" b="1" dirty="0" smtClean="0">
                <a:solidFill>
                  <a:schemeClr val="tx1"/>
                </a:solidFill>
              </a:rPr>
              <a:t>аксимум внимания - </a:t>
            </a:r>
            <a:r>
              <a:rPr lang="ru-RU" sz="1400" dirty="0" smtClean="0">
                <a:solidFill>
                  <a:schemeClr val="tx1"/>
                </a:solidFill>
                <a:hlinkClick r:id="rId10" action="ppaction://hlinksldjump"/>
              </a:rPr>
              <a:t>читать далее</a:t>
            </a:r>
            <a:endParaRPr lang="ru-RU" sz="1600" dirty="0" smtClean="0">
              <a:solidFill>
                <a:schemeClr val="tx1"/>
              </a:solidFill>
            </a:endParaRPr>
          </a:p>
          <a:p>
            <a:pPr marL="361188" indent="-342900">
              <a:buBlip>
                <a:blip r:embed="rId4"/>
              </a:buBlip>
            </a:pPr>
            <a:r>
              <a:rPr lang="ru-RU" sz="1600" b="1" dirty="0" smtClean="0">
                <a:solidFill>
                  <a:schemeClr val="tx1"/>
                </a:solidFill>
              </a:rPr>
              <a:t>готовность родителей – </a:t>
            </a:r>
            <a:r>
              <a:rPr lang="ru-RU" sz="1400" dirty="0" smtClean="0">
                <a:solidFill>
                  <a:schemeClr val="tx1"/>
                </a:solidFill>
                <a:hlinkClick r:id="rId11" action="ppaction://hlinksldjump"/>
              </a:rPr>
              <a:t>читать далее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361188" indent="-342900">
              <a:buBlip>
                <a:blip r:embed="rId4"/>
              </a:buBlip>
            </a:pPr>
            <a:r>
              <a:rPr lang="ru-RU" sz="1600" b="1" dirty="0" smtClean="0">
                <a:solidFill>
                  <a:schemeClr val="tx1"/>
                </a:solidFill>
              </a:rPr>
              <a:t>соблюдайте график адаптации – </a:t>
            </a:r>
            <a:r>
              <a:rPr lang="ru-RU" sz="1400" dirty="0" smtClean="0">
                <a:solidFill>
                  <a:schemeClr val="tx1"/>
                </a:solidFill>
                <a:hlinkClick r:id="rId12" action="ppaction://hlinksldjump"/>
              </a:rPr>
              <a:t>читать далее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361188" indent="-342900">
              <a:buBlip>
                <a:blip r:embed="rId4"/>
              </a:buBlip>
            </a:pPr>
            <a:r>
              <a:rPr lang="ru-RU" sz="1600" b="1" dirty="0" smtClean="0">
                <a:solidFill>
                  <a:schemeClr val="tx1"/>
                </a:solidFill>
              </a:rPr>
              <a:t>воспитатель - ваш  помощник – </a:t>
            </a:r>
            <a:r>
              <a:rPr lang="ru-RU" sz="1400" dirty="0" smtClean="0">
                <a:solidFill>
                  <a:schemeClr val="tx1"/>
                </a:solidFill>
                <a:hlinkClick r:id="rId13" action="ppaction://hlinksldjump"/>
              </a:rPr>
              <a:t>читать далее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361188" indent="-342900">
              <a:buBlip>
                <a:blip r:embed="rId4"/>
              </a:buBlip>
            </a:pPr>
            <a:r>
              <a:rPr lang="ru-RU" sz="1600" b="1" dirty="0" smtClean="0">
                <a:solidFill>
                  <a:schemeClr val="tx1"/>
                </a:solidFill>
              </a:rPr>
              <a:t>техника расставания - </a:t>
            </a:r>
            <a:r>
              <a:rPr lang="ru-RU" sz="1400" dirty="0">
                <a:solidFill>
                  <a:schemeClr val="tx1"/>
                </a:solidFill>
                <a:hlinkClick r:id="rId14" action="ppaction://hlinksldjump"/>
              </a:rPr>
              <a:t>читать </a:t>
            </a:r>
            <a:r>
              <a:rPr lang="ru-RU" sz="1400" dirty="0" smtClean="0">
                <a:solidFill>
                  <a:schemeClr val="tx1"/>
                </a:solidFill>
                <a:hlinkClick r:id="rId14" action="ppaction://hlinksldjump"/>
              </a:rPr>
              <a:t>далее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361188" indent="-342900">
              <a:buBlip>
                <a:blip r:embed="rId4"/>
              </a:buBlip>
            </a:pPr>
            <a:r>
              <a:rPr lang="ru-RU" sz="1600" b="1" dirty="0">
                <a:solidFill>
                  <a:schemeClr val="tx1"/>
                </a:solidFill>
              </a:rPr>
              <a:t>н</a:t>
            </a:r>
            <a:r>
              <a:rPr lang="ru-RU" sz="1600" b="1" dirty="0" smtClean="0">
                <a:solidFill>
                  <a:schemeClr val="tx1"/>
                </a:solidFill>
              </a:rPr>
              <a:t>икакой дополнительной нагрузки – </a:t>
            </a:r>
            <a:r>
              <a:rPr lang="ru-RU" sz="1400" dirty="0" smtClean="0">
                <a:solidFill>
                  <a:schemeClr val="tx1"/>
                </a:solidFill>
                <a:hlinkClick r:id="rId15" action="ppaction://hlinksldjump"/>
              </a:rPr>
              <a:t>читать далее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361188" indent="-342900">
              <a:buBlip>
                <a:blip r:embed="rId4"/>
              </a:buBlip>
            </a:pPr>
            <a:r>
              <a:rPr lang="ru-RU" sz="1600" b="1" dirty="0">
                <a:solidFill>
                  <a:schemeClr val="tx1"/>
                </a:solidFill>
              </a:rPr>
              <a:t>с</a:t>
            </a:r>
            <a:r>
              <a:rPr lang="ru-RU" sz="1600" b="1" dirty="0" smtClean="0">
                <a:solidFill>
                  <a:schemeClr val="tx1"/>
                </a:solidFill>
              </a:rPr>
              <a:t>емья – </a:t>
            </a:r>
            <a:r>
              <a:rPr lang="ru-RU" sz="1400" dirty="0" smtClean="0">
                <a:solidFill>
                  <a:schemeClr val="tx1"/>
                </a:solidFill>
                <a:hlinkClick r:id="rId16" action="ppaction://hlinksldjump"/>
              </a:rPr>
              <a:t>читать далее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361188" indent="-342900">
              <a:buBlip>
                <a:blip r:embed="rId4"/>
              </a:buBlip>
            </a:pPr>
            <a:r>
              <a:rPr lang="ru-RU" sz="1600" b="1" dirty="0">
                <a:solidFill>
                  <a:schemeClr val="tx1"/>
                </a:solidFill>
              </a:rPr>
              <a:t>н</a:t>
            </a:r>
            <a:r>
              <a:rPr lang="ru-RU" sz="1600" b="1" dirty="0" smtClean="0">
                <a:solidFill>
                  <a:schemeClr val="tx1"/>
                </a:solidFill>
              </a:rPr>
              <a:t>е пугайте детским садом! – </a:t>
            </a:r>
            <a:r>
              <a:rPr lang="ru-RU" sz="1400" dirty="0" smtClean="0">
                <a:solidFill>
                  <a:schemeClr val="tx1"/>
                </a:solidFill>
                <a:hlinkClick r:id="rId17" action="ppaction://hlinksldjump"/>
              </a:rPr>
              <a:t>читать далее</a:t>
            </a:r>
            <a:endParaRPr lang="ru-RU" sz="1400" dirty="0" smtClean="0">
              <a:solidFill>
                <a:schemeClr val="tx1"/>
              </a:solidFill>
            </a:endParaRPr>
          </a:p>
          <a:p>
            <a:r>
              <a:rPr lang="ru-RU" sz="1600" b="1" dirty="0">
                <a:solidFill>
                  <a:schemeClr val="tx1"/>
                </a:solidFill>
              </a:rPr>
              <a:t>4</a:t>
            </a:r>
            <a:r>
              <a:rPr lang="ru-RU" sz="1800" b="1" dirty="0" smtClean="0">
                <a:solidFill>
                  <a:schemeClr val="tx1"/>
                </a:solidFill>
              </a:rPr>
              <a:t>. Список источников </a:t>
            </a:r>
            <a:r>
              <a:rPr lang="ru-RU" sz="1400" dirty="0" smtClean="0">
                <a:solidFill>
                  <a:schemeClr val="tx1"/>
                </a:solidFill>
              </a:rPr>
              <a:t>– </a:t>
            </a:r>
            <a:r>
              <a:rPr lang="ru-RU" sz="1400" dirty="0" smtClean="0">
                <a:solidFill>
                  <a:schemeClr val="tx1"/>
                </a:solidFill>
                <a:hlinkClick r:id="rId18" action="ppaction://hlinksldjump"/>
              </a:rPr>
              <a:t>читать далее</a:t>
            </a:r>
            <a:endParaRPr lang="ru-RU" sz="1400" dirty="0" smtClean="0">
              <a:solidFill>
                <a:schemeClr val="tx1"/>
              </a:solidFill>
            </a:endParaRP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499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30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0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3000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3000"/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3000"/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3000"/>
                                        <p:tgtEl>
                                          <p:spTgt spid="1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3000"/>
                                        <p:tgtEl>
                                          <p:spTgt spid="1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3000"/>
                                        <p:tgtEl>
                                          <p:spTgt spid="1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Список источников</a:t>
            </a:r>
            <a:endParaRPr lang="ru-RU" sz="3200" dirty="0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361188" lvl="0" indent="-342900" algn="just">
              <a:buAutoNum type="arabicPeriod"/>
            </a:pPr>
            <a:r>
              <a:rPr lang="ru-RU" dirty="0"/>
              <a:t>Ватутина Н.Д.- Ребёнок поступает в детский сад/Под ред. Л.И. </a:t>
            </a:r>
            <a:r>
              <a:rPr lang="ru-RU" dirty="0" err="1"/>
              <a:t>Колпан</a:t>
            </a:r>
            <a:r>
              <a:rPr lang="ru-RU" dirty="0"/>
              <a:t>. – М.; Просвещение.1983.</a:t>
            </a:r>
          </a:p>
          <a:p>
            <a:pPr marL="361188" lvl="0" indent="-342900" algn="just">
              <a:buAutoNum type="arabicPeriod"/>
            </a:pPr>
            <a:r>
              <a:rPr lang="ru-RU" dirty="0" err="1"/>
              <a:t>Найбауэр</a:t>
            </a:r>
            <a:r>
              <a:rPr lang="ru-RU" dirty="0"/>
              <a:t> А.В. Создание условий адаптации детей раннего возраста к детскому саду. – М.:ТЦ Сфера,2013.</a:t>
            </a:r>
          </a:p>
          <a:p>
            <a:pPr marL="361188" lvl="0" indent="-342900" algn="just">
              <a:buAutoNum type="arabicPeriod"/>
            </a:pPr>
            <a:r>
              <a:rPr lang="ru-RU" dirty="0" err="1"/>
              <a:t>Теплюк</a:t>
            </a:r>
            <a:r>
              <a:rPr lang="ru-RU" dirty="0"/>
              <a:t> С.Н. Актуальные проблемы развития  и воспитания детей  от рождения до трёх лет. -  пособие для педагогов  дошкольных учреждений. -  М.: МОЗАИКА – СИНТЕЗ, 2010.</a:t>
            </a:r>
          </a:p>
          <a:p>
            <a:pPr marL="361188" indent="-342900" algn="just">
              <a:buFont typeface="Wingdings 2"/>
              <a:buAutoNum type="arabicPeriod"/>
            </a:pPr>
            <a:r>
              <a:rPr lang="ru-RU" dirty="0"/>
              <a:t>    Социальная сеть работников образования </a:t>
            </a:r>
            <a:r>
              <a:rPr lang="en-US" dirty="0"/>
              <a:t>nsportal.ru - </a:t>
            </a:r>
            <a:r>
              <a:rPr lang="ru-RU" dirty="0">
                <a:hlinkClick r:id="rId2"/>
              </a:rPr>
              <a:t>http://nsportal.ru/detskii-sad/materialy-dlya-roditelei/pamyatka-dlya-roditeley-ya-idu-v-detskiy-sad</a:t>
            </a:r>
            <a:endParaRPr lang="ru-RU" dirty="0"/>
          </a:p>
          <a:p>
            <a:pPr marL="361188" indent="-342900" algn="just">
              <a:buFont typeface="Wingdings 2"/>
              <a:buAutoNum type="arabicPeriod"/>
            </a:pPr>
            <a:r>
              <a:rPr lang="ru-RU" dirty="0"/>
              <a:t>Психологи на  </a:t>
            </a:r>
            <a:r>
              <a:rPr lang="en-US" dirty="0"/>
              <a:t>b</a:t>
            </a:r>
            <a:r>
              <a:rPr lang="ru-RU" dirty="0"/>
              <a:t>17.</a:t>
            </a:r>
            <a:r>
              <a:rPr lang="en-US" dirty="0" err="1"/>
              <a:t>ru</a:t>
            </a:r>
            <a:r>
              <a:rPr lang="en-US" dirty="0"/>
              <a:t> - </a:t>
            </a:r>
            <a:r>
              <a:rPr lang="ru-RU" dirty="0">
                <a:hlinkClick r:id="rId3"/>
              </a:rPr>
              <a:t>http://www.b17.ru/article/6326/</a:t>
            </a:r>
            <a:endParaRPr lang="en-US" dirty="0"/>
          </a:p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57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8219256" cy="763950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ч</a:t>
            </a:r>
            <a:r>
              <a:rPr lang="ru-RU" sz="2800" dirty="0" smtClean="0"/>
              <a:t>то такое адаптация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51520" y="1700808"/>
            <a:ext cx="8568952" cy="1013924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	</a:t>
            </a:r>
            <a:r>
              <a:rPr lang="ru-RU" sz="2400" b="1" dirty="0" smtClean="0"/>
              <a:t>Адаптация</a:t>
            </a:r>
            <a:r>
              <a:rPr lang="ru-RU" sz="2400" dirty="0" smtClean="0"/>
              <a:t> </a:t>
            </a:r>
            <a:r>
              <a:rPr lang="ru-RU" sz="2400" dirty="0"/>
              <a:t>– это приспособление организма к новой обстановке. </a:t>
            </a:r>
            <a:endParaRPr lang="ru-RU" sz="2400" dirty="0" smtClean="0"/>
          </a:p>
          <a:p>
            <a:pPr algn="just"/>
            <a:r>
              <a:rPr lang="ru-RU" sz="2400" dirty="0" smtClean="0"/>
              <a:t>	</a:t>
            </a:r>
            <a:endParaRPr lang="ru-RU" sz="24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0765" y="3212976"/>
            <a:ext cx="35283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000" dirty="0" smtClean="0"/>
              <a:t>Детский сад для ребёнка является новым, ещё неизвестным пространством, с новым окружением и новыми отношениями.</a:t>
            </a:r>
            <a:endParaRPr lang="ru-RU" sz="2000" dirty="0"/>
          </a:p>
        </p:txBody>
      </p:sp>
      <p:pic>
        <p:nvPicPr>
          <p:cNvPr id="8" name="Объект 7" descr="http://mistergid.ru/image/upload/2011-08-11/330026694634_42_924f8403ecf5t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6016" y="2132856"/>
            <a:ext cx="3096344" cy="4529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4" name="Стрелка вправо 3"/>
          <p:cNvSpPr/>
          <p:nvPr/>
        </p:nvSpPr>
        <p:spPr>
          <a:xfrm>
            <a:off x="7236296" y="6309320"/>
            <a:ext cx="1296144" cy="360040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hlinkClick r:id="rId3" action="ppaction://hlinksldjump"/>
              </a:rPr>
              <a:t>к содержанию</a:t>
            </a:r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91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Адаптация: готовимся заранее</a:t>
            </a:r>
            <a:endParaRPr lang="ru-RU" sz="32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784464" cy="2337048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ru-RU" sz="2400" dirty="0" smtClean="0"/>
              <a:t>	</a:t>
            </a:r>
            <a:r>
              <a:rPr lang="ru-RU" sz="2000" dirty="0" smtClean="0"/>
              <a:t>Глубоко </a:t>
            </a:r>
            <a:r>
              <a:rPr lang="ru-RU" sz="2000" dirty="0"/>
              <a:t>ошибаются те, кто не готовят ребёнка к детскому саду заранее. Сделать это надо  </a:t>
            </a:r>
            <a:r>
              <a:rPr lang="ru-RU" sz="2000" b="1" dirty="0"/>
              <a:t>за 1-2 месяца</a:t>
            </a:r>
            <a:r>
              <a:rPr lang="ru-RU" sz="2000" dirty="0"/>
              <a:t> до поступления в учреждение.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ru-RU" sz="1800" dirty="0" smtClean="0"/>
              <a:t>	</a:t>
            </a:r>
            <a:r>
              <a:rPr lang="ru-RU" sz="2000" dirty="0" smtClean="0"/>
              <a:t>Задача </a:t>
            </a:r>
            <a:r>
              <a:rPr lang="ru-RU" sz="2000" dirty="0"/>
              <a:t>этого этапа – сформировать такие стереотипы в поведении ребенка, которые помогут ему безболезненно войти в новые для него условия жизни.</a:t>
            </a:r>
          </a:p>
          <a:p>
            <a:endParaRPr lang="ru-RU" sz="2000" dirty="0"/>
          </a:p>
        </p:txBody>
      </p:sp>
      <p:pic>
        <p:nvPicPr>
          <p:cNvPr id="10" name="Picture 4" descr="C:\Documents and Settings\MK\Рабочий стол\фото\картинки\images (1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861048"/>
            <a:ext cx="4761380" cy="2830649"/>
          </a:xfrm>
          <a:prstGeom prst="rect">
            <a:avLst/>
          </a:prstGeom>
          <a:noFill/>
        </p:spPr>
      </p:pic>
      <p:sp>
        <p:nvSpPr>
          <p:cNvPr id="11" name="Стрелка вправо 10"/>
          <p:cNvSpPr/>
          <p:nvPr/>
        </p:nvSpPr>
        <p:spPr>
          <a:xfrm>
            <a:off x="7461172" y="6129300"/>
            <a:ext cx="1296144" cy="360040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hlinkClick r:id="rId3" action="ppaction://hlinksldjump"/>
              </a:rPr>
              <a:t>к содержанию</a:t>
            </a:r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93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Адаптация: готовимся заранее</a:t>
            </a:r>
            <a:endParaRPr lang="ru-RU" sz="32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475656" y="2060848"/>
            <a:ext cx="3657600" cy="3816424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ru-RU" sz="1800" b="1" dirty="0" smtClean="0"/>
              <a:t>1. Приблизьте  </a:t>
            </a:r>
            <a:r>
              <a:rPr lang="ru-RU" sz="1800" b="1" dirty="0"/>
              <a:t>распорядок дня ребенка дома к режиму дошкольного учреждения.</a:t>
            </a:r>
            <a:r>
              <a:rPr lang="ru-RU" sz="1800" dirty="0"/>
              <a:t>  </a:t>
            </a:r>
            <a:endParaRPr lang="ru-RU" sz="1800" dirty="0" smtClean="0"/>
          </a:p>
          <a:p>
            <a:pPr marL="82296" indent="0" algn="just">
              <a:buNone/>
            </a:pPr>
            <a:r>
              <a:rPr lang="ru-RU" sz="1800" dirty="0" smtClean="0"/>
              <a:t>	Когда </a:t>
            </a:r>
            <a:r>
              <a:rPr lang="ru-RU" sz="1800" dirty="0"/>
              <a:t>малыш придет в группу, он так же, как и все дети, охотно сядет за стол в определенные режимом часы кормления, будет испытывать потребность в отдыхе в часы сна всей группы. Его не нужно будет переучивать, ломать неправильные привычки.</a:t>
            </a:r>
          </a:p>
          <a:p>
            <a:pPr marL="82296" indent="0" algn="just">
              <a:buNone/>
            </a:pPr>
            <a:endParaRPr lang="ru-RU" sz="24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660" y="1357878"/>
            <a:ext cx="3134788" cy="46114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8" name="Стрелка вправо 7"/>
          <p:cNvSpPr/>
          <p:nvPr/>
        </p:nvSpPr>
        <p:spPr>
          <a:xfrm>
            <a:off x="7236296" y="6309320"/>
            <a:ext cx="1296144" cy="360040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hlinkClick r:id="rId3" action="ppaction://hlinksldjump"/>
              </a:rPr>
              <a:t>к содержанию</a:t>
            </a:r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20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/>
              <a:t>Адаптация: готовимся заранее</a:t>
            </a:r>
            <a:endParaRPr lang="ru-RU" sz="32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331640" y="1825900"/>
            <a:ext cx="3640448" cy="4663440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ru-RU" sz="2000" b="1" dirty="0" smtClean="0"/>
              <a:t>2.Уделите  </a:t>
            </a:r>
            <a:r>
              <a:rPr lang="ru-RU" sz="2000" b="1" dirty="0"/>
              <a:t>внимание рациону питания</a:t>
            </a:r>
            <a:r>
              <a:rPr lang="ru-RU" sz="2000" dirty="0"/>
              <a:t>, приучите есть ребёнка разнообразные овощные блюда, творожные запеканки, рыбное суфле и т.д. В детском саду он не будет отказываться от знакомой пищи, не останется голодным.</a:t>
            </a:r>
          </a:p>
          <a:p>
            <a:pPr algn="just"/>
            <a:endParaRPr lang="ru-RU" sz="24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988840"/>
            <a:ext cx="3657600" cy="24706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трелка вправо 7"/>
          <p:cNvSpPr/>
          <p:nvPr/>
        </p:nvSpPr>
        <p:spPr>
          <a:xfrm>
            <a:off x="7236296" y="6309320"/>
            <a:ext cx="1296144" cy="360040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hlinkClick r:id="rId3" action="ppaction://hlinksldjump"/>
              </a:rPr>
              <a:t>к содержанию</a:t>
            </a:r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88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7498080" cy="6344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Адаптация: готовимся заранее</a:t>
            </a:r>
            <a:endParaRPr lang="ru-RU" sz="32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491880" y="875260"/>
            <a:ext cx="3784464" cy="466344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1800" b="1" dirty="0"/>
              <a:t>3</a:t>
            </a:r>
            <a:r>
              <a:rPr lang="ru-RU" sz="1800" dirty="0"/>
              <a:t>. </a:t>
            </a:r>
            <a:r>
              <a:rPr lang="ru-RU" sz="1800" b="1" dirty="0"/>
              <a:t>Развивайте навыки самообслуживания:</a:t>
            </a:r>
          </a:p>
          <a:p>
            <a:pPr lvl="0"/>
            <a:r>
              <a:rPr lang="ru-RU" sz="1800" dirty="0"/>
              <a:t> учите малыша самостоятельно кушать;</a:t>
            </a:r>
          </a:p>
          <a:p>
            <a:pPr lvl="0"/>
            <a:r>
              <a:rPr lang="ru-RU" sz="1800" dirty="0"/>
              <a:t> одеваться и раздеваться;</a:t>
            </a:r>
          </a:p>
          <a:p>
            <a:pPr lvl="0"/>
            <a:r>
              <a:rPr lang="ru-RU" sz="1800" dirty="0"/>
              <a:t> мыть руки и лицо, вытираться полотенцем.</a:t>
            </a:r>
          </a:p>
          <a:p>
            <a:pPr lvl="0"/>
            <a:r>
              <a:rPr lang="ru-RU" sz="1800" dirty="0"/>
              <a:t>пользоваться горшком, проситься в туалет.</a:t>
            </a:r>
          </a:p>
          <a:p>
            <a:pPr algn="just"/>
            <a:endParaRPr lang="ru-RU" sz="1800" dirty="0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5259743" y="3933056"/>
            <a:ext cx="3384376" cy="2409056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ru-RU" sz="1900" dirty="0"/>
              <a:t>Ребенок, умеющий есть, раздеваться и одеваться в детском саду не будет чувствовать себя беспомощным, зависимым от взрослых, что положительно скажется на его самочувствии.</a:t>
            </a:r>
          </a:p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641357"/>
            <a:ext cx="3960440" cy="279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243" y="1189786"/>
            <a:ext cx="2054857" cy="2165931"/>
          </a:xfrm>
          <a:prstGeom prst="rect">
            <a:avLst/>
          </a:prstGeom>
          <a:noFill/>
          <a:ln>
            <a:noFill/>
          </a:ln>
          <a:effectLst/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884627"/>
            <a:ext cx="1368152" cy="2776250"/>
          </a:xfrm>
          <a:prstGeom prst="rect">
            <a:avLst/>
          </a:prstGeom>
          <a:noFill/>
          <a:ln>
            <a:noFill/>
          </a:ln>
          <a:effectLst/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Стрелка вправо 9"/>
          <p:cNvSpPr/>
          <p:nvPr/>
        </p:nvSpPr>
        <p:spPr>
          <a:xfrm>
            <a:off x="7236296" y="6309320"/>
            <a:ext cx="1296144" cy="360040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hlinkClick r:id="rId5" action="ppaction://hlinksldjump"/>
              </a:rPr>
              <a:t>к содержанию</a:t>
            </a:r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92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6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3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/>
              <a:t>Адаптация: готовимся заранее</a:t>
            </a:r>
            <a:endParaRPr lang="ru-RU" sz="3200" dirty="0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1187624" y="1524000"/>
            <a:ext cx="7746064" cy="1760984"/>
          </a:xfrm>
        </p:spPr>
        <p:txBody>
          <a:bodyPr>
            <a:normAutofit fontScale="92500"/>
          </a:bodyPr>
          <a:lstStyle/>
          <a:p>
            <a:pPr marL="82296" indent="0">
              <a:buNone/>
            </a:pPr>
            <a:r>
              <a:rPr lang="ru-RU" sz="2600" b="1" dirty="0"/>
              <a:t>4. Учите ребёнка играть.</a:t>
            </a:r>
          </a:p>
          <a:p>
            <a:pPr marL="82296" indent="0" algn="just">
              <a:buNone/>
            </a:pPr>
            <a:r>
              <a:rPr lang="ru-RU" sz="2600" dirty="0"/>
              <a:t> Умение самостоятельно занять себя игрушками поможет отвлечься ему от переживаний, на какое-то время сгладить остроту отрицательных эмоций. </a:t>
            </a:r>
          </a:p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 dirty="0"/>
          </a:p>
        </p:txBody>
      </p:sp>
      <p:pic>
        <p:nvPicPr>
          <p:cNvPr id="8" name="Объект 7" descr="http://gadler.ru/pict/51e06d109fac2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429000"/>
            <a:ext cx="2831331" cy="2831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C:\Documents and Settings\MK\Рабочий стол\фото\картинки\images (28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673623"/>
            <a:ext cx="3338069" cy="2500330"/>
          </a:xfrm>
          <a:prstGeom prst="rect">
            <a:avLst/>
          </a:prstGeom>
          <a:noFill/>
        </p:spPr>
      </p:pic>
      <p:sp>
        <p:nvSpPr>
          <p:cNvPr id="10" name="Стрелка вправо 9"/>
          <p:cNvSpPr/>
          <p:nvPr/>
        </p:nvSpPr>
        <p:spPr>
          <a:xfrm>
            <a:off x="7236296" y="6309320"/>
            <a:ext cx="1296144" cy="360040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hlinkClick r:id="rId4" action="ppaction://hlinksldjump"/>
              </a:rPr>
              <a:t>к содержанию</a:t>
            </a:r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20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/>
              <a:t>Адаптация: готовимся заранее</a:t>
            </a:r>
            <a:endParaRPr lang="ru-RU" sz="32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331640" y="2348880"/>
            <a:ext cx="3528392" cy="388843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2400" dirty="0"/>
              <a:t>посещайте с ним детские парки и площадки, приучайте к игре в песочницах, на </a:t>
            </a:r>
            <a:r>
              <a:rPr lang="ru-RU" sz="2400" dirty="0" smtClean="0"/>
              <a:t>качелях</a:t>
            </a:r>
            <a:r>
              <a:rPr lang="ru-RU" sz="2400" dirty="0"/>
              <a:t>;</a:t>
            </a:r>
            <a:endParaRPr lang="ru-RU" sz="2400" dirty="0" smtClean="0"/>
          </a:p>
          <a:p>
            <a:pPr algn="just"/>
            <a:r>
              <a:rPr lang="ru-RU" sz="2400" dirty="0" smtClean="0"/>
              <a:t> </a:t>
            </a:r>
            <a:r>
              <a:rPr lang="ru-RU" sz="2400" dirty="0"/>
              <a:t>х</a:t>
            </a:r>
            <a:r>
              <a:rPr lang="ru-RU" sz="2400" dirty="0" smtClean="0"/>
              <a:t>одите </a:t>
            </a:r>
            <a:r>
              <a:rPr lang="ru-RU" sz="2400" dirty="0"/>
              <a:t>с ним на праздники, на дни рождения </a:t>
            </a:r>
            <a:r>
              <a:rPr lang="ru-RU" sz="2400" dirty="0" smtClean="0"/>
              <a:t>друзей</a:t>
            </a:r>
            <a:r>
              <a:rPr lang="ru-RU" sz="2400" dirty="0"/>
              <a:t>;</a:t>
            </a:r>
            <a:endParaRPr lang="ru-RU" sz="2400" dirty="0" smtClean="0"/>
          </a:p>
          <a:p>
            <a:pPr algn="just"/>
            <a:r>
              <a:rPr lang="ru-RU" sz="2400" dirty="0" smtClean="0"/>
              <a:t> </a:t>
            </a:r>
            <a:r>
              <a:rPr lang="ru-RU" sz="2400" dirty="0"/>
              <a:t>наблюдайте, как он себя ведет: стесняется, уединяется, конфликтует, дерется или же легко находит общий язык, контактирует со сверстниками, тянется к общению, раскован.</a:t>
            </a:r>
          </a:p>
          <a:p>
            <a:pPr algn="just"/>
            <a:endParaRPr lang="ru-RU" sz="2400" dirty="0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1403648" y="1524000"/>
            <a:ext cx="7530040" cy="1328936"/>
          </a:xfrm>
        </p:spPr>
        <p:txBody>
          <a:bodyPr>
            <a:normAutofit fontScale="77500" lnSpcReduction="20000"/>
          </a:bodyPr>
          <a:lstStyle/>
          <a:p>
            <a:pPr marL="82296" indent="0" algn="ctr">
              <a:buNone/>
            </a:pPr>
            <a:r>
              <a:rPr lang="ru-RU" b="1" dirty="0"/>
              <a:t>5. Готовьте ребенка к общению с другими детьми и взрослыми</a:t>
            </a:r>
            <a:r>
              <a:rPr lang="ru-RU" b="1" dirty="0" smtClean="0"/>
              <a:t>:</a:t>
            </a:r>
            <a:endParaRPr lang="ru-RU" b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 dirty="0"/>
          </a:p>
        </p:txBody>
      </p:sp>
      <p:pic>
        <p:nvPicPr>
          <p:cNvPr id="7" name="Рисунок 6" descr="http://ds1071.mskobr.ru/images/cms/thumbs/489f0d9ce6b93f76f1083f20d155a5dc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564904"/>
            <a:ext cx="3672408" cy="28803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Стрелка вправо 8"/>
          <p:cNvSpPr/>
          <p:nvPr/>
        </p:nvSpPr>
        <p:spPr>
          <a:xfrm>
            <a:off x="7236296" y="6309320"/>
            <a:ext cx="1296144" cy="360040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hlinkClick r:id="rId3" action="ppaction://hlinksldjump"/>
              </a:rPr>
              <a:t>к содержанию</a:t>
            </a:r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20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Другая 44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56531D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628</TotalTime>
  <Words>630</Words>
  <Application>Microsoft Office PowerPoint</Application>
  <PresentationFormat>Экран (4:3)</PresentationFormat>
  <Paragraphs>124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Солнцестояние</vt:lpstr>
      <vt:lpstr>Ваш ребёнок идёт в детский сад</vt:lpstr>
      <vt:lpstr>Содержание</vt:lpstr>
      <vt:lpstr>что такое адаптация</vt:lpstr>
      <vt:lpstr>Адаптация: готовимся заранее</vt:lpstr>
      <vt:lpstr>Адаптация: готовимся заранее</vt:lpstr>
      <vt:lpstr>Адаптация: готовимся заранее</vt:lpstr>
      <vt:lpstr>Адаптация: готовимся заранее</vt:lpstr>
      <vt:lpstr>Адаптация: готовимся заранее</vt:lpstr>
      <vt:lpstr>Адаптация: готовимся заранее</vt:lpstr>
      <vt:lpstr>Адаптация: готовимся заранее</vt:lpstr>
      <vt:lpstr>Адаптация: вы пришли в детский сад</vt:lpstr>
      <vt:lpstr>Адаптация: вы пришли в детский сад</vt:lpstr>
      <vt:lpstr>Адаптация: вы пришли в детский сад</vt:lpstr>
      <vt:lpstr>Адаптация: вы пришли в детский сад</vt:lpstr>
      <vt:lpstr>Адаптация: вы пришли в детский сад</vt:lpstr>
      <vt:lpstr>Адаптация: вы пришли в детский сад</vt:lpstr>
      <vt:lpstr>Адаптация: вы пришли в детский сад</vt:lpstr>
      <vt:lpstr>Адаптация: вы пришли в детский сад</vt:lpstr>
      <vt:lpstr>Удачи вам, дорогие родители!</vt:lpstr>
      <vt:lpstr>Список источников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uzer</dc:creator>
  <cp:lastModifiedBy>еп</cp:lastModifiedBy>
  <cp:revision>357</cp:revision>
  <dcterms:created xsi:type="dcterms:W3CDTF">2013-10-27T08:42:48Z</dcterms:created>
  <dcterms:modified xsi:type="dcterms:W3CDTF">2016-04-06T19:42:52Z</dcterms:modified>
</cp:coreProperties>
</file>