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71" autoAdjust="0"/>
  </p:normalViewPr>
  <p:slideViewPr>
    <p:cSldViewPr>
      <p:cViewPr varScale="1">
        <p:scale>
          <a:sx n="102" d="100"/>
          <a:sy n="102" d="100"/>
        </p:scale>
        <p:origin x="-2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D1F4E-7103-43E7-A2C4-CB7BDCBF54E3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09185-E155-489E-AB3A-FFC938CDAB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69891-1EB9-4745-B87F-3770CD1F35AD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A7380-A0D9-4805-9380-522927EF5B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470DE-31B6-4EC9-8C68-DB12B9C692DF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5C692-50A7-4301-93F5-700E610B69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52E7F-2D91-4C0B-9918-A983484E0F13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BE587-FCAF-4B92-8A58-91D109F07F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0729F-700D-48B4-A278-0373DA880664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979E8-9FD9-422F-B5FC-7C63BF1B93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DFEB8-D6BF-4D92-88E0-C088648CE1F3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8518D-8D8E-48E3-BD7C-7095D10A86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BD4B0-F4CF-43CF-9F1D-26E918EA167D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09D84-EC39-4D29-825D-C1928EE78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96CD8-B49C-4576-8C48-F00A7400C6C7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1FE34-6735-4FDB-80AA-A6AE08C3D8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E11BB-4003-4903-84B2-0147D00AD88A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2726D-F889-40DF-BFFD-C7450D6EE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C72D7-199C-439C-B695-E909024CBA88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390A4-695F-4EB9-8AE5-EE77DB9435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99F85-405A-42D3-8F68-29D13D6A272D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CADED-E186-4BBE-9F15-5B48BE6A02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36C4B33-B4F0-4A30-80DC-62811610EFBE}" type="datetimeFigureOut">
              <a:rPr lang="ru-RU"/>
              <a:pPr>
                <a:defRPr/>
              </a:pPr>
              <a:t>07.04.2018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DEE37A-D690-4E08-A49D-2FE2E1E754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55" r:id="rId2"/>
    <p:sldLayoutId id="2147484057" r:id="rId3"/>
    <p:sldLayoutId id="2147484054" r:id="rId4"/>
    <p:sldLayoutId id="2147484053" r:id="rId5"/>
    <p:sldLayoutId id="2147484052" r:id="rId6"/>
    <p:sldLayoutId id="2147484058" r:id="rId7"/>
    <p:sldLayoutId id="2147484059" r:id="rId8"/>
    <p:sldLayoutId id="2147484060" r:id="rId9"/>
    <p:sldLayoutId id="2147484051" r:id="rId10"/>
    <p:sldLayoutId id="21474840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813"/>
            <a:ext cx="7772400" cy="2519362"/>
          </a:xfrm>
        </p:spPr>
        <p:txBody>
          <a:bodyPr/>
          <a:lstStyle/>
          <a:p>
            <a:r>
              <a:rPr lang="ru-RU" sz="5000" b="1" smtClean="0"/>
              <a:t>Психологическая готовность детей к обучению в школе</a:t>
            </a:r>
          </a:p>
        </p:txBody>
      </p:sp>
      <p:pic>
        <p:nvPicPr>
          <p:cNvPr id="1026" name="Picture 2" descr="C:\Users\Наталья\Desktop\Презентация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0338" y="3014663"/>
            <a:ext cx="3887787" cy="307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2205038"/>
            <a:ext cx="8229600" cy="3921125"/>
          </a:xfrm>
        </p:spPr>
        <p:txBody>
          <a:bodyPr/>
          <a:lstStyle/>
          <a:p>
            <a:r>
              <a:rPr lang="ru-RU" sz="2800" smtClean="0"/>
              <a:t>Интеллектуальная готовность</a:t>
            </a:r>
          </a:p>
          <a:p>
            <a:r>
              <a:rPr lang="ru-RU" sz="2800" smtClean="0"/>
              <a:t>Эмоционально-волевая готовность</a:t>
            </a:r>
          </a:p>
          <a:p>
            <a:r>
              <a:rPr lang="ru-RU" sz="2800" smtClean="0"/>
              <a:t>Мотивационная готовность</a:t>
            </a:r>
          </a:p>
          <a:p>
            <a:r>
              <a:rPr lang="ru-RU" sz="2800" smtClean="0"/>
              <a:t>Коммуникативная готовность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Компоненты школьной готовности</a:t>
            </a:r>
            <a:endParaRPr lang="ru-RU" b="1" dirty="0"/>
          </a:p>
        </p:txBody>
      </p:sp>
      <p:pic>
        <p:nvPicPr>
          <p:cNvPr id="14339" name="Picture 2" descr="C:\Users\Наталья\Desktop\Презентация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3560763"/>
            <a:ext cx="338455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1700213"/>
            <a:ext cx="7343775" cy="3744912"/>
          </a:xfrm>
        </p:spPr>
        <p:txBody>
          <a:bodyPr rtlCol="0"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sz="2700" dirty="0"/>
              <a:t>р</a:t>
            </a:r>
            <a:r>
              <a:rPr lang="ru-RU" sz="2700" dirty="0" smtClean="0"/>
              <a:t>азвитие основных психических процессов (восприятие, память, внимание, мышление, речь)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2700" dirty="0" err="1"/>
              <a:t>с</a:t>
            </a:r>
            <a:r>
              <a:rPr lang="ru-RU" sz="2700" dirty="0" err="1" smtClean="0"/>
              <a:t>формированность</a:t>
            </a:r>
            <a:r>
              <a:rPr lang="ru-RU" sz="2700" dirty="0" smtClean="0"/>
              <a:t> мыслительных операций (анализ, синтез, обобщение, сравнение, умение устанавливать связь между явлениями и событиями)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2700" dirty="0"/>
              <a:t>о</a:t>
            </a:r>
            <a:r>
              <a:rPr lang="ru-RU" sz="2700" dirty="0" smtClean="0"/>
              <a:t>риентация во времени, пространстве и своём ближайшем окружении</a:t>
            </a:r>
            <a:endParaRPr lang="ru-RU" sz="27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/>
              <a:t>Интеллектуальная готовность</a:t>
            </a:r>
          </a:p>
        </p:txBody>
      </p:sp>
      <p:pic>
        <p:nvPicPr>
          <p:cNvPr id="15363" name="Picture 2" descr="C:\Users\Наталья\Desktop\Презентация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4868863"/>
            <a:ext cx="2411412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700213"/>
            <a:ext cx="7488237" cy="3241675"/>
          </a:xfrm>
        </p:spPr>
        <p:txBody>
          <a:bodyPr rtlCol="0"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/>
              <a:t>у</a:t>
            </a:r>
            <a:r>
              <a:rPr lang="ru-RU" dirty="0" smtClean="0"/>
              <a:t>мение сознательно подчинять свои действия правилу, обобщённо определяющему способ действия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/>
              <a:t>у</a:t>
            </a:r>
            <a:r>
              <a:rPr lang="ru-RU" dirty="0" smtClean="0"/>
              <a:t>мение ориентироваться на заданную систему требований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/>
              <a:t>у</a:t>
            </a:r>
            <a:r>
              <a:rPr lang="ru-RU" dirty="0" smtClean="0"/>
              <a:t>мение внимательно слушать говорящего и точно выполнять задания, предлагаемые в устной форме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/>
              <a:t>у</a:t>
            </a:r>
            <a:r>
              <a:rPr lang="ru-RU" dirty="0" smtClean="0"/>
              <a:t>мение самостоятельно выполнять требуемое задание по зрительно воспринимаемому образу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dirty="0"/>
              <a:t>у</a:t>
            </a:r>
            <a:r>
              <a:rPr lang="ru-RU" dirty="0" smtClean="0"/>
              <a:t>мение проявлять эмоциональную устойчивость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/>
              <a:t>Эмоционально-волевая готовность</a:t>
            </a:r>
          </a:p>
        </p:txBody>
      </p:sp>
      <p:pic>
        <p:nvPicPr>
          <p:cNvPr id="16387" name="Picture 2" descr="C:\Users\Наталья\Desktop\Презентация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1088" y="3860800"/>
            <a:ext cx="1712912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700213"/>
            <a:ext cx="7345363" cy="3097212"/>
          </a:xfrm>
        </p:spPr>
        <p:txBody>
          <a:bodyPr rtlCol="0"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defRPr/>
            </a:pPr>
            <a:r>
              <a:rPr lang="ru-RU" sz="2700" dirty="0"/>
              <a:t>н</a:t>
            </a:r>
            <a:r>
              <a:rPr lang="ru-RU" sz="2700" dirty="0" smtClean="0"/>
              <a:t>аличие желания идти в школу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2700" dirty="0" smtClean="0"/>
              <a:t>формирование у ребёнка готовности к принятию новой социальной позиции – школьника (отношение к учебной деятельности, новому социальному окружению, к школе в целом)</a:t>
            </a:r>
          </a:p>
          <a:p>
            <a:pPr marL="274320" indent="-274320" fontAlgn="auto">
              <a:spcAft>
                <a:spcPts val="0"/>
              </a:spcAft>
              <a:defRPr/>
            </a:pPr>
            <a:r>
              <a:rPr lang="ru-RU" sz="2700" dirty="0"/>
              <a:t>н</a:t>
            </a:r>
            <a:r>
              <a:rPr lang="ru-RU" sz="2700" dirty="0" smtClean="0"/>
              <a:t>аличие учебной мотивации, то есть желание учиться в школе, чтобы иметь возможность получать новые знания</a:t>
            </a:r>
            <a:endParaRPr lang="ru-RU" sz="27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/>
              <a:t>Мотивационная готовность</a:t>
            </a:r>
          </a:p>
        </p:txBody>
      </p:sp>
      <p:pic>
        <p:nvPicPr>
          <p:cNvPr id="17411" name="Picture 2" descr="C:\Users\Наталья\Desktop\Презентация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4437063"/>
            <a:ext cx="266382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628775"/>
            <a:ext cx="7345363" cy="2952750"/>
          </a:xfrm>
        </p:spPr>
        <p:txBody>
          <a:bodyPr/>
          <a:lstStyle/>
          <a:p>
            <a:r>
              <a:rPr lang="ru-RU" sz="2700" smtClean="0"/>
              <a:t>потребность в общении с другими детьми и взрослыми</a:t>
            </a:r>
          </a:p>
          <a:p>
            <a:r>
              <a:rPr lang="ru-RU" sz="2700" smtClean="0"/>
              <a:t>умение подчиняться традициям и правилам группы, не ущемляя своих интересов</a:t>
            </a:r>
          </a:p>
          <a:p>
            <a:r>
              <a:rPr lang="ru-RU" sz="2700" smtClean="0"/>
              <a:t>способность справляться с ролью школьника в ситуации школьного обучения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smtClean="0"/>
              <a:t>Коммуникативная готовность</a:t>
            </a:r>
          </a:p>
        </p:txBody>
      </p:sp>
      <p:pic>
        <p:nvPicPr>
          <p:cNvPr id="18435" name="Picture 2" descr="C:\Users\Наталья\Desktop\Презентация\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4005263"/>
            <a:ext cx="30956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950" y="1700213"/>
            <a:ext cx="8785225" cy="4681537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mtClean="0"/>
              <a:t>Любите ребенка. Не забывайте о телесном контакте с ним. Находите радость в общении с детьми.</a:t>
            </a:r>
          </a:p>
          <a:p>
            <a:pPr>
              <a:buFont typeface="Wingdings" pitchFamily="2" charset="2"/>
              <a:buChar char="v"/>
            </a:pPr>
            <a:r>
              <a:rPr lang="ru-RU" smtClean="0"/>
              <a:t>Пусть не будет ни одного дня без прочитанной книжки.</a:t>
            </a:r>
          </a:p>
          <a:p>
            <a:pPr>
              <a:buFont typeface="Wingdings" pitchFamily="2" charset="2"/>
              <a:buChar char="v"/>
            </a:pPr>
            <a:r>
              <a:rPr lang="ru-RU" smtClean="0"/>
              <a:t>Разговаривайте с ребенком. Интересуйтесь делами и проблемами ребенка.</a:t>
            </a:r>
          </a:p>
          <a:p>
            <a:pPr>
              <a:buFont typeface="Wingdings" pitchFamily="2" charset="2"/>
              <a:buChar char="v"/>
            </a:pPr>
            <a:r>
              <a:rPr lang="ru-RU" smtClean="0"/>
              <a:t>Разрешите ребенку рисовать, раскрашивать, вырезать, наклеивать, лепить.</a:t>
            </a:r>
          </a:p>
          <a:p>
            <a:pPr>
              <a:buFont typeface="Wingdings" pitchFamily="2" charset="2"/>
              <a:buChar char="v"/>
            </a:pPr>
            <a:r>
              <a:rPr lang="ru-RU" smtClean="0"/>
              <a:t>Не ограничивайте ребенка в общении с ровесниками.</a:t>
            </a:r>
          </a:p>
          <a:p>
            <a:pPr>
              <a:buFont typeface="Wingdings" pitchFamily="2" charset="2"/>
              <a:buChar char="v"/>
            </a:pPr>
            <a:r>
              <a:rPr lang="ru-RU" smtClean="0"/>
              <a:t>Не ограждайте ребенка от обязанностей и проблем. Делайте все дела вместе.</a:t>
            </a:r>
          </a:p>
          <a:p>
            <a:pPr>
              <a:buFont typeface="Wingdings" pitchFamily="2" charset="2"/>
              <a:buChar char="v"/>
            </a:pPr>
            <a:endParaRPr lang="ru-RU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Советы родителям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Спасибо за внимание</a:t>
            </a:r>
          </a:p>
        </p:txBody>
      </p:sp>
      <p:pic>
        <p:nvPicPr>
          <p:cNvPr id="20482" name="Picture 2" descr="C:\Users\Наталья\Desktop\Презентация\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875" y="1979613"/>
            <a:ext cx="4103688" cy="436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204</TotalTime>
  <Words>228</Words>
  <Application>Microsoft Office PowerPoint</Application>
  <PresentationFormat>Экран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8</vt:i4>
      </vt:variant>
    </vt:vector>
  </HeadingPairs>
  <TitlesOfParts>
    <vt:vector size="20" baseType="lpstr">
      <vt:lpstr>Candara</vt:lpstr>
      <vt:lpstr>Arial</vt:lpstr>
      <vt:lpstr>Symbol</vt:lpstr>
      <vt:lpstr>Calibri</vt:lpstr>
      <vt:lpstr>Wingdings</vt:lpstr>
      <vt:lpstr>Волна</vt:lpstr>
      <vt:lpstr>Волна</vt:lpstr>
      <vt:lpstr>Волна</vt:lpstr>
      <vt:lpstr>Волна</vt:lpstr>
      <vt:lpstr>Волна</vt:lpstr>
      <vt:lpstr>Волна</vt:lpstr>
      <vt:lpstr>Волна</vt:lpstr>
      <vt:lpstr>Психологическая готовность детей к обучению в школе</vt:lpstr>
      <vt:lpstr>Компоненты школьной готовности</vt:lpstr>
      <vt:lpstr>Интеллектуальная готовность</vt:lpstr>
      <vt:lpstr>Эмоционально-волевая готовность</vt:lpstr>
      <vt:lpstr>Мотивационная готовность</vt:lpstr>
      <vt:lpstr>Коммуникативная готовность</vt:lpstr>
      <vt:lpstr>Советы родителям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Психологическая готовность детей к обучению в школе</dc:title>
  <dc:creator>Наталья</dc:creator>
  <cp:lastModifiedBy>Вячеслав</cp:lastModifiedBy>
  <cp:revision>9</cp:revision>
  <dcterms:created xsi:type="dcterms:W3CDTF">2014-01-31T15:08:12Z</dcterms:created>
  <dcterms:modified xsi:type="dcterms:W3CDTF">2018-04-07T16:45:25Z</dcterms:modified>
</cp:coreProperties>
</file>