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77" r:id="rId4"/>
    <p:sldId id="258" r:id="rId5"/>
    <p:sldId id="282" r:id="rId6"/>
    <p:sldId id="283" r:id="rId7"/>
    <p:sldId id="284" r:id="rId8"/>
    <p:sldId id="267" r:id="rId9"/>
    <p:sldId id="268" r:id="rId10"/>
    <p:sldId id="272" r:id="rId11"/>
    <p:sldId id="280" r:id="rId12"/>
    <p:sldId id="281" r:id="rId13"/>
    <p:sldId id="288" r:id="rId14"/>
    <p:sldId id="289" r:id="rId15"/>
    <p:sldId id="291" r:id="rId16"/>
    <p:sldId id="290" r:id="rId17"/>
    <p:sldId id="292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3" autoAdjust="0"/>
  </p:normalViewPr>
  <p:slideViewPr>
    <p:cSldViewPr>
      <p:cViewPr varScale="1">
        <p:scale>
          <a:sx n="77" d="100"/>
          <a:sy n="77" d="100"/>
        </p:scale>
        <p:origin x="1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«Сенсорное развитие детей раннего возраста в различных видах деятельности»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3888432" cy="22048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учитель-логопед МБДОУ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детский сад №533 </a:t>
            </a:r>
            <a:r>
              <a:rPr lang="ru-RU" sz="2400" b="1" dirty="0" err="1" smtClean="0">
                <a:solidFill>
                  <a:schemeClr val="tx1"/>
                </a:solidFill>
              </a:rPr>
              <a:t>Сапрунова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Наталья </a:t>
            </a:r>
            <a:r>
              <a:rPr lang="ru-RU" sz="2400" b="1" dirty="0">
                <a:solidFill>
                  <a:schemeClr val="tx1"/>
                </a:solidFill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</a:rPr>
              <a:t>лександровна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fc6829e315f02205717fa6fd35db78dc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572032" cy="3306502"/>
          </a:xfrm>
        </p:spPr>
      </p:pic>
      <p:pic>
        <p:nvPicPr>
          <p:cNvPr id="14" name="Рисунок 13" descr="5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928934"/>
            <a:ext cx="4143404" cy="3181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восприятие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gruh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143404" cy="289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llust_02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Осязательное восприятие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71759_html_mf2df2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3909223" cy="2428892"/>
          </a:xfrm>
        </p:spPr>
      </p:pic>
      <p:pic>
        <p:nvPicPr>
          <p:cNvPr id="6" name="Рисунок 5" descr="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643338" cy="2500330"/>
          </a:xfrm>
          <a:prstGeom prst="rect">
            <a:avLst/>
          </a:prstGeom>
        </p:spPr>
      </p:pic>
      <p:pic>
        <p:nvPicPr>
          <p:cNvPr id="7" name="Рисунок 6" descr="s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213" y="4249286"/>
            <a:ext cx="3540738" cy="23944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Полезные материалы: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58072" cy="452596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Фольга.</a:t>
            </a:r>
            <a:endParaRPr lang="ru-RU" sz="4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age_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1"/>
            <a:ext cx="3571900" cy="2322889"/>
          </a:xfrm>
          <a:prstGeom prst="rect">
            <a:avLst/>
          </a:prstGeom>
        </p:spPr>
      </p:pic>
      <p:pic>
        <p:nvPicPr>
          <p:cNvPr id="6" name="Рисунок 5" descr="folga9.jpg"/>
          <p:cNvPicPr>
            <a:picLocks noChangeAspect="1"/>
          </p:cNvPicPr>
          <p:nvPr/>
        </p:nvPicPr>
        <p:blipFill>
          <a:blip r:embed="rId3" cstate="print"/>
          <a:srcRect l="5161" r="7109"/>
          <a:stretch>
            <a:fillRect/>
          </a:stretch>
        </p:blipFill>
        <p:spPr>
          <a:xfrm>
            <a:off x="785786" y="2786058"/>
            <a:ext cx="3929090" cy="28860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Полезные материалы: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Крупы, сушёная фасоль, шишки, каштаны.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16.jpg"/>
          <p:cNvPicPr>
            <a:picLocks noChangeAspect="1"/>
          </p:cNvPicPr>
          <p:nvPr/>
        </p:nvPicPr>
        <p:blipFill>
          <a:blip r:embed="rId2" cstate="print"/>
          <a:srcRect t="15958" r="4254" b="10238"/>
          <a:stretch>
            <a:fillRect/>
          </a:stretch>
        </p:blipFill>
        <p:spPr>
          <a:xfrm>
            <a:off x="5357818" y="2143116"/>
            <a:ext cx="3214710" cy="2643206"/>
          </a:xfrm>
          <a:prstGeom prst="rect">
            <a:avLst/>
          </a:prstGeom>
        </p:spPr>
      </p:pic>
      <p:pic>
        <p:nvPicPr>
          <p:cNvPr id="6" name="Рисунок 5" descr="игры-на-развитие-органов-чувств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3"/>
            <a:ext cx="3115342" cy="2071702"/>
          </a:xfrm>
          <a:prstGeom prst="rect">
            <a:avLst/>
          </a:prstGeom>
        </p:spPr>
      </p:pic>
      <p:pic>
        <p:nvPicPr>
          <p:cNvPr id="7" name="Рисунок 6" descr="ShishkiElovie_2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857628"/>
            <a:ext cx="3357586" cy="25717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Полезные материалы: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72816"/>
            <a:ext cx="6592246" cy="465298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Песок, вода.</a:t>
            </a:r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  <a:p>
            <a:endParaRPr lang="ru-RU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5069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40" y="2996952"/>
            <a:ext cx="4483120" cy="34288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86568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«Мешочек с секретом»</a:t>
            </a: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6e359eceba5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3"/>
            <a:ext cx="322443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855_html_m6d2f89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3116"/>
            <a:ext cx="3500430" cy="233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2909ce9f6bc77b094546d8648f0e1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00504"/>
            <a:ext cx="2643206" cy="266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186766" cy="4525963"/>
          </a:xfrm>
        </p:spPr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  <a:latin typeface="Comic Sans MS" pitchFamily="66" charset="0"/>
              </a:rPr>
              <a:t>Игры с куклами</a:t>
            </a:r>
          </a:p>
          <a:p>
            <a:endParaRPr lang="ru-RU" sz="4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071834" cy="2219400"/>
          </a:xfrm>
          <a:prstGeom prst="rect">
            <a:avLst/>
          </a:prstGeom>
        </p:spPr>
      </p:pic>
      <p:pic>
        <p:nvPicPr>
          <p:cNvPr id="6" name="Рисунок 5" descr="gift_for_girl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214554"/>
            <a:ext cx="3121152" cy="2511552"/>
          </a:xfrm>
          <a:prstGeom prst="rect">
            <a:avLst/>
          </a:prstGeom>
        </p:spPr>
      </p:pic>
      <p:pic>
        <p:nvPicPr>
          <p:cNvPr id="7" name="Рисунок 6" descr="nikh-igrat-i-kakie-po.jpg"/>
          <p:cNvPicPr>
            <a:picLocks noChangeAspect="1"/>
          </p:cNvPicPr>
          <p:nvPr/>
        </p:nvPicPr>
        <p:blipFill>
          <a:blip r:embed="rId4" cstate="print"/>
          <a:srcRect l="10911" r="18538"/>
          <a:stretch>
            <a:fillRect/>
          </a:stretch>
        </p:blipFill>
        <p:spPr>
          <a:xfrm>
            <a:off x="2857488" y="3929066"/>
            <a:ext cx="335758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 </a:t>
            </a:r>
          </a:p>
          <a:p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cf1382bae890218c53293a3d03e2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2765342" cy="1928826"/>
          </a:xfrm>
          <a:prstGeom prst="rect">
            <a:avLst/>
          </a:prstGeom>
        </p:spPr>
      </p:pic>
      <p:pic>
        <p:nvPicPr>
          <p:cNvPr id="6" name="Рисунок 5" descr="2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214554"/>
            <a:ext cx="2680421" cy="2000264"/>
          </a:xfrm>
          <a:prstGeom prst="rect">
            <a:avLst/>
          </a:prstGeom>
        </p:spPr>
      </p:pic>
      <p:pic>
        <p:nvPicPr>
          <p:cNvPr id="7" name="Рисунок 6" descr="416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2690810" cy="1971859"/>
          </a:xfrm>
          <a:prstGeom prst="rect">
            <a:avLst/>
          </a:prstGeom>
        </p:spPr>
      </p:pic>
      <p:pic>
        <p:nvPicPr>
          <p:cNvPr id="8" name="Рисунок 7" descr="dlya-malyshey-sobiraem-urozhay-art.1103-1-3-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429132"/>
            <a:ext cx="3357586" cy="2311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01080" cy="128588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Природа и окружающий мир как важнейший элемент сенсорного воспитания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1439" y="1976418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382528" cy="309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ello_html_mbefaf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262" y="3861048"/>
            <a:ext cx="3047748" cy="284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5720" y="1357298"/>
            <a:ext cx="8072494" cy="4286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Сенсорное развитие ребенка </a:t>
            </a:r>
            <a:r>
              <a:rPr lang="ru-RU" dirty="0" smtClean="0"/>
              <a:t>– </a:t>
            </a:r>
            <a:r>
              <a:rPr lang="ru-RU" sz="4000" dirty="0" smtClean="0"/>
              <a:t>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0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– «золотая пора» сенсорного воспитания.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42930"/>
            <a:ext cx="5293050" cy="52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2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/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4800" b="1" cap="all" dirty="0" smtClean="0">
                <a:solidFill>
                  <a:srgbClr val="7030A0"/>
                </a:solidFill>
                <a:latin typeface="Comic Sans MS" pitchFamily="66" charset="0"/>
              </a:rPr>
              <a:t>ВИДЫ СЕНСОРНЫХ </a:t>
            </a:r>
            <a:r>
              <a:rPr lang="ru-RU" sz="4800" b="1" cap="all" dirty="0" smtClean="0">
                <a:solidFill>
                  <a:srgbClr val="7030A0"/>
                </a:solidFill>
                <a:latin typeface="Comic Sans MS" pitchFamily="66" charset="0"/>
              </a:rPr>
              <a:t>ОЩУЩЕНИЙ:</a:t>
            </a:r>
            <a:r>
              <a:rPr lang="ru-RU" sz="5400" b="1" dirty="0">
                <a:solidFill>
                  <a:schemeClr val="hlink"/>
                </a:solidFill>
              </a:rPr>
              <a:t/>
            </a:r>
            <a:br>
              <a:rPr lang="ru-RU" sz="5400" b="1" dirty="0">
                <a:solidFill>
                  <a:schemeClr val="hlink"/>
                </a:solidFill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визуальные (зрительные);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осязательные;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обонятельные;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слуховые;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вкусовые.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43866" cy="1143008"/>
          </a:xfrm>
        </p:spPr>
        <p:txBody>
          <a:bodyPr/>
          <a:lstStyle/>
          <a:p>
            <a:r>
              <a:rPr lang="ru-RU" sz="4000" b="1" cap="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ЭТАЛОННАЯ СИСТЕМА ДЛЯ ДЕТЕЙ РАННЕГО ВОЗРАСТА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lvl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цвета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Кудряшка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34164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29642" cy="1143008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Геометрические формы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(квадрат, треугольник, прямоугольник, круг, овал)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45563_98809thumb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04" t="8101" r="2777" b="14784"/>
          <a:stretch>
            <a:fillRect/>
          </a:stretch>
        </p:blipFill>
        <p:spPr>
          <a:xfrm>
            <a:off x="714348" y="2928934"/>
            <a:ext cx="7786742" cy="21431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размера (величины) предмета: большой, средний, маленький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11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71750"/>
            <a:ext cx="6500858" cy="38576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939916"/>
          </a:xfrm>
        </p:spPr>
        <p:txBody>
          <a:bodyPr/>
          <a:lstStyle/>
          <a:p>
            <a:pPr lvl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Музыкальные ноты, звуки родного языка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9071092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69" t="11996" r="3003" b="18555"/>
          <a:stretch>
            <a:fillRect/>
          </a:stretch>
        </p:blipFill>
        <p:spPr>
          <a:xfrm>
            <a:off x="2857488" y="2143116"/>
            <a:ext cx="4071966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Требования сенсорного воспитания в 2-3 года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и способность назвать 4 цвета, а также правильно подбирать их по образцу;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Ориентирование в размерах (величинах) предметов, способность разобрать и собрать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трехсоставную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матрешку;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правильно собрать цветную пирамидку из 4-6 колец разного размера;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правильно соотносить конфигурацию объемных фигур с плоскими;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Узнавать геометрические фигуры «круг», «квадрат», «треугольник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 похожие на 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1439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Сенсорное развитие происходит в различных видах детской деятельности.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142899607844de6ed42d0a7b2e65d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714488"/>
            <a:ext cx="2549267" cy="1928826"/>
          </a:xfrm>
        </p:spPr>
      </p:pic>
      <p:pic>
        <p:nvPicPr>
          <p:cNvPr id="6" name="Рисунок 5" descr="82e9f583cc2322dce110d6c473.jpg"/>
          <p:cNvPicPr>
            <a:picLocks noChangeAspect="1"/>
          </p:cNvPicPr>
          <p:nvPr/>
        </p:nvPicPr>
        <p:blipFill>
          <a:blip r:embed="rId3" cstate="print"/>
          <a:srcRect l="4613" r="12344"/>
          <a:stretch>
            <a:fillRect/>
          </a:stretch>
        </p:blipFill>
        <p:spPr>
          <a:xfrm>
            <a:off x="3214678" y="1928802"/>
            <a:ext cx="2571768" cy="2571744"/>
          </a:xfrm>
          <a:prstGeom prst="rect">
            <a:avLst/>
          </a:prstGeom>
        </p:spPr>
      </p:pic>
      <p:pic>
        <p:nvPicPr>
          <p:cNvPr id="7" name="Рисунок 6" descr="10923_html_1f310b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3116"/>
            <a:ext cx="2485475" cy="1936054"/>
          </a:xfrm>
          <a:prstGeom prst="rect">
            <a:avLst/>
          </a:prstGeom>
        </p:spPr>
      </p:pic>
      <p:pic>
        <p:nvPicPr>
          <p:cNvPr id="8" name="Рисунок 7" descr="blago-vech-fill-190x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500330" cy="2285992"/>
          </a:xfrm>
          <a:prstGeom prst="rect">
            <a:avLst/>
          </a:prstGeom>
        </p:spPr>
      </p:pic>
      <p:pic>
        <p:nvPicPr>
          <p:cNvPr id="9" name="Рисунок 8" descr="opy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2286016" cy="2232983"/>
          </a:xfrm>
          <a:prstGeom prst="rect">
            <a:avLst/>
          </a:prstGeom>
        </p:spPr>
      </p:pic>
      <p:pic>
        <p:nvPicPr>
          <p:cNvPr id="10" name="Рисунок 9" descr="31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714884"/>
            <a:ext cx="2857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2006</TotalTime>
  <Words>237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Возрастные особенности детей третьего года жизни</vt:lpstr>
      <vt:lpstr> «Сенсорное развитие детей раннего возраста в различных видах деятельности»</vt:lpstr>
      <vt:lpstr>Презентация PowerPoint</vt:lpstr>
      <vt:lpstr> ВИДЫ СЕНСОРНЫХ ОЩУЩЕНИЙ: </vt:lpstr>
      <vt:lpstr>ЭТАЛОННАЯ СИСТЕМА ДЛЯ ДЕТЕЙ РАННЕГО ВОЗРАСТА</vt:lpstr>
      <vt:lpstr>Геометрические формы (квадрат, треугольник, прямоугольник, круг, овал) </vt:lpstr>
      <vt:lpstr>Три размера (величины) предмета: большой, средний, маленький </vt:lpstr>
      <vt:lpstr>Музыкальные ноты, звуки родного языка </vt:lpstr>
      <vt:lpstr>Требования сенсорного воспитания в 2-3 года</vt:lpstr>
      <vt:lpstr>Сенсорное развитие происходит в различных видах детской деятельности. </vt:lpstr>
      <vt:lpstr>Зрительное восприятие</vt:lpstr>
      <vt:lpstr>Слуховое восприятие</vt:lpstr>
      <vt:lpstr>Осязательное восприятие</vt:lpstr>
      <vt:lpstr>Полезные материалы:</vt:lpstr>
      <vt:lpstr>Полезные материалы:</vt:lpstr>
      <vt:lpstr>Полезные материалы:</vt:lpstr>
      <vt:lpstr>Дидактические игры:</vt:lpstr>
      <vt:lpstr>Дидактические игры:</vt:lpstr>
      <vt:lpstr>Дидактические игры:</vt:lpstr>
      <vt:lpstr>Природа и окружающий мир как важнейший элемент сенсорного воспитания</vt:lpstr>
      <vt:lpstr>Ранний возраст – «золотая пора» сенсорного воспитания.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Вячеслав</cp:lastModifiedBy>
  <cp:revision>84</cp:revision>
  <dcterms:created xsi:type="dcterms:W3CDTF">2013-11-18T18:26:32Z</dcterms:created>
  <dcterms:modified xsi:type="dcterms:W3CDTF">2024-04-10T14:44:12Z</dcterms:modified>
</cp:coreProperties>
</file>