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3" r:id="rId4"/>
    <p:sldId id="257" r:id="rId5"/>
    <p:sldId id="259" r:id="rId6"/>
    <p:sldId id="258" r:id="rId7"/>
    <p:sldId id="260" r:id="rId8"/>
    <p:sldId id="267" r:id="rId9"/>
    <p:sldId id="273" r:id="rId10"/>
    <p:sldId id="274" r:id="rId11"/>
    <p:sldId id="275" r:id="rId12"/>
    <p:sldId id="261" r:id="rId13"/>
    <p:sldId id="265" r:id="rId14"/>
    <p:sldId id="264" r:id="rId15"/>
    <p:sldId id="266" r:id="rId16"/>
    <p:sldId id="270" r:id="rId17"/>
    <p:sldId id="271" r:id="rId18"/>
    <p:sldId id="272" r:id="rId19"/>
    <p:sldId id="26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9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BBC5-9AB2-4DF5-BF47-16536A01CEDE}" type="datetimeFigureOut">
              <a:rPr lang="ru-RU" smtClean="0"/>
              <a:t>16.01.2015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4B0AD-D6D7-4A37-A5A3-73B4ED74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25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BBC5-9AB2-4DF5-BF47-16536A01CEDE}" type="datetimeFigureOut">
              <a:rPr lang="ru-RU" smtClean="0"/>
              <a:t>16.01.2015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4B0AD-D6D7-4A37-A5A3-73B4ED74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39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BBC5-9AB2-4DF5-BF47-16536A01CEDE}" type="datetimeFigureOut">
              <a:rPr lang="ru-RU" smtClean="0"/>
              <a:t>16.01.2015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4B0AD-D6D7-4A37-A5A3-73B4ED74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060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BBC5-9AB2-4DF5-BF47-16536A01CEDE}" type="datetimeFigureOut">
              <a:rPr lang="ru-RU" smtClean="0"/>
              <a:t>16.01.2015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4B0AD-D6D7-4A37-A5A3-73B4ED74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08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BBC5-9AB2-4DF5-BF47-16536A01CEDE}" type="datetimeFigureOut">
              <a:rPr lang="ru-RU" smtClean="0"/>
              <a:t>16.01.2015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4B0AD-D6D7-4A37-A5A3-73B4ED74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55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BBC5-9AB2-4DF5-BF47-16536A01CEDE}" type="datetimeFigureOut">
              <a:rPr lang="ru-RU" smtClean="0"/>
              <a:t>16.01.2015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4B0AD-D6D7-4A37-A5A3-73B4ED74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037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BBC5-9AB2-4DF5-BF47-16536A01CEDE}" type="datetimeFigureOut">
              <a:rPr lang="ru-RU" smtClean="0"/>
              <a:t>16.01.2015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4B0AD-D6D7-4A37-A5A3-73B4ED74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01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BBC5-9AB2-4DF5-BF47-16536A01CEDE}" type="datetimeFigureOut">
              <a:rPr lang="ru-RU" smtClean="0"/>
              <a:t>16.01.2015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4B0AD-D6D7-4A37-A5A3-73B4ED74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68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BBC5-9AB2-4DF5-BF47-16536A01CEDE}" type="datetimeFigureOut">
              <a:rPr lang="ru-RU" smtClean="0"/>
              <a:t>16.01.2015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4B0AD-D6D7-4A37-A5A3-73B4ED74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54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BBC5-9AB2-4DF5-BF47-16536A01CEDE}" type="datetimeFigureOut">
              <a:rPr lang="ru-RU" smtClean="0"/>
              <a:t>16.01.2015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4B0AD-D6D7-4A37-A5A3-73B4ED74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16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EBBC5-9AB2-4DF5-BF47-16536A01CEDE}" type="datetimeFigureOut">
              <a:rPr lang="ru-RU" smtClean="0"/>
              <a:t>16.01.2015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4B0AD-D6D7-4A37-A5A3-73B4ED74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57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EBBC5-9AB2-4DF5-BF47-16536A01CEDE}" type="datetimeFigureOut">
              <a:rPr lang="ru-RU" smtClean="0"/>
              <a:t>16.01.2015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4B0AD-D6D7-4A37-A5A3-73B4ED7466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989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3639" y="373487"/>
            <a:ext cx="109470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Технология Татьяны </a:t>
            </a:r>
            <a:r>
              <a:rPr lang="ru-RU" sz="4000" b="1" i="1" dirty="0" err="1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Дороновой</a:t>
            </a:r>
            <a:r>
              <a:rPr lang="ru-RU" sz="4000" b="1" i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«</a:t>
            </a:r>
            <a:r>
              <a:rPr lang="ru-RU" sz="4000" b="1" i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</a:t>
            </a:r>
            <a:r>
              <a:rPr lang="ru-RU" sz="4000" b="1" i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етский календарь»</a:t>
            </a:r>
            <a:endParaRPr lang="ru-RU" sz="4000" b="1" i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7343" y="1687982"/>
            <a:ext cx="5496978" cy="38281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257" y="1711983"/>
            <a:ext cx="6078829" cy="3804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01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57837" y="376516"/>
            <a:ext cx="109341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Формы работы</a:t>
            </a:r>
            <a:endParaRPr lang="ru-RU" sz="4000" b="1" i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40158" y="2060620"/>
            <a:ext cx="10844011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Игры с правилами</a:t>
            </a:r>
          </a:p>
          <a:p>
            <a:endParaRPr lang="ru-RU" sz="1400" b="1" i="1" dirty="0" smtClean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8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Игры на физическую компетенцию</a:t>
            </a:r>
          </a:p>
          <a:p>
            <a:r>
              <a:rPr lang="ru-RU" sz="28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Игры на удачу</a:t>
            </a:r>
          </a:p>
          <a:p>
            <a:r>
              <a:rPr lang="ru-RU" sz="28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Игры на умственную компетенцию</a:t>
            </a:r>
            <a:endParaRPr lang="ru-RU" sz="2800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229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57837" y="376516"/>
            <a:ext cx="109341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Формы работы</a:t>
            </a:r>
            <a:endParaRPr lang="ru-RU" sz="4000" b="1" i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30061" y="1854498"/>
            <a:ext cx="1038895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Художественная литература</a:t>
            </a:r>
          </a:p>
          <a:p>
            <a:endParaRPr lang="ru-RU" sz="1400" b="1" i="1" dirty="0" smtClean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8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Тексты для непродолжительного чтения</a:t>
            </a:r>
          </a:p>
          <a:p>
            <a:r>
              <a:rPr lang="ru-RU" sz="28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Тексты для продолжительного чтения</a:t>
            </a:r>
            <a:endParaRPr lang="ru-RU" sz="2800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57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3639" y="373487"/>
            <a:ext cx="109470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Содержание работы с календарём</a:t>
            </a:r>
            <a:endParaRPr lang="ru-RU" sz="4000" b="1" i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219611"/>
            <a:ext cx="9144000" cy="55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35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188" y="263144"/>
            <a:ext cx="9470265" cy="604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92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845" y="308892"/>
            <a:ext cx="9659155" cy="624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47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253" y="311015"/>
            <a:ext cx="10032642" cy="623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48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193" y="119063"/>
            <a:ext cx="95250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19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76200"/>
            <a:ext cx="95250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11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739" y="76200"/>
            <a:ext cx="95250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52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16676" y="1859340"/>
            <a:ext cx="1003264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Спасибо за внимание   </a:t>
            </a:r>
            <a:r>
              <a:rPr lang="ru-RU" sz="4800" b="1" i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2015 года</a:t>
            </a:r>
            <a:endParaRPr lang="ru-RU" sz="4800" b="1" i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33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3639" y="373487"/>
            <a:ext cx="109470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«Детский </a:t>
            </a:r>
            <a:r>
              <a:rPr lang="ru-RU" sz="3200" b="1" i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календарь» дидактический материал для развития личности </a:t>
            </a:r>
            <a:r>
              <a:rPr lang="ru-RU" sz="3200" b="1" i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ребёнка</a:t>
            </a:r>
            <a:endParaRPr lang="ru-RU" sz="3200" b="1" i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2559" y="1552256"/>
            <a:ext cx="6809201" cy="490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90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551"/>
            <a:ext cx="12191999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7881" y="270455"/>
            <a:ext cx="109470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Основная цель комплекта</a:t>
            </a: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«Детский календарь»</a:t>
            </a:r>
            <a:endParaRPr lang="ru-RU" sz="4000" b="1" i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5307" y="2202287"/>
            <a:ext cx="111531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8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</a:t>
            </a:r>
            <a:r>
              <a:rPr lang="ru-RU" sz="28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оздание </a:t>
            </a:r>
            <a:r>
              <a:rPr lang="ru-RU" sz="28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единых подходов в воспитании и обучении детей, создание единого социокультурного образовательного пространства, в котором родители и воспитатели, взаимодействуя друг с другом, осуществляют развитие ребёнка с учётом возможностей семьи и детского сада</a:t>
            </a:r>
          </a:p>
        </p:txBody>
      </p:sp>
    </p:spTree>
    <p:extLst>
      <p:ext uri="{BB962C8B-B14F-4D97-AF65-F5344CB8AC3E}">
        <p14:creationId xmlns:p14="http://schemas.microsoft.com/office/powerpoint/2010/main" val="67109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3639" y="373487"/>
            <a:ext cx="109470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Особенности </a:t>
            </a: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</a:t>
            </a:r>
            <a:r>
              <a:rPr lang="ru-RU" sz="4000" b="1" i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</a:t>
            </a:r>
            <a:r>
              <a:rPr lang="ru-RU" sz="4000" b="1" i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етского календаря»</a:t>
            </a:r>
            <a:endParaRPr lang="ru-RU" sz="4000" b="1" i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6062" y="1487418"/>
            <a:ext cx="1120461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4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Содержание календаря ориентировано на минимальные трудозатраты при его использовании. Среднее время занятий с ребёнком составляет 10-15 минут в день.</a:t>
            </a:r>
          </a:p>
          <a:p>
            <a:endParaRPr lang="ru-RU" sz="2400" b="1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4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Использование «ДК» дополнительных материалов, кроме ножниц, клея, цветных карандашей или фломастеров.</a:t>
            </a:r>
          </a:p>
          <a:p>
            <a:endParaRPr lang="ru-RU" sz="2400" b="1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4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Количество предлагаемых занятий (30 занятий в месяц) рассчитано на ежедневное использование, что содействует формированию привычки к систематическим занятиям.</a:t>
            </a:r>
            <a:endParaRPr lang="ru-RU" sz="2400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14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40" y="0"/>
            <a:ext cx="12191999" cy="693896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3639" y="373487"/>
            <a:ext cx="109470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000" b="1" i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1217" y="476518"/>
            <a:ext cx="106894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Структура комплекта </a:t>
            </a:r>
          </a:p>
          <a:p>
            <a:pPr algn="ctr"/>
            <a:r>
              <a:rPr lang="ru-RU" sz="4000" b="1" i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«Детский календарь»</a:t>
            </a:r>
            <a:endParaRPr lang="ru-RU" sz="4000" b="1" i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639" y="1893194"/>
            <a:ext cx="110887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Познавательно-исследовательская </a:t>
            </a:r>
            <a: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деятельность-представлена с помощью картинок и иллюстраций. Картинки предлагаются ребёнку в определённой системе.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Сюжетная игра </a:t>
            </a:r>
            <a: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представлена в виде бумажных игрушек, которые ребёнок делает с помощью взрослого.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Игра с правилами </a:t>
            </a:r>
            <a: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представлена только в виде игр на удачу (лото, домино и др.)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Продуктивная деятельность </a:t>
            </a:r>
            <a: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представлена в виде изготовления интересных поделок.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Художественная литература </a:t>
            </a:r>
            <a:r>
              <a:rPr lang="ru-RU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в виде книжек-самоделок.</a:t>
            </a:r>
            <a:endParaRPr lang="ru-RU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955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3487"/>
            <a:ext cx="12191999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3639" y="373487"/>
            <a:ext cx="109470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Использование календаря в работе</a:t>
            </a:r>
            <a:endParaRPr lang="ru-RU" sz="4000" b="1" i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3639" y="2335951"/>
            <a:ext cx="2743199" cy="19341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Непосредственная образовательная деятельность</a:t>
            </a:r>
            <a:endParaRPr lang="ru-RU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07227" y="2977089"/>
            <a:ext cx="2459865" cy="20132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Деятельность в семье</a:t>
            </a:r>
            <a:endParaRPr lang="ru-RU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95009" y="2540853"/>
            <a:ext cx="2833352" cy="193821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Самостоятельная игровая деятельность детей</a:t>
            </a:r>
            <a:endParaRPr lang="ru-RU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1635617" y="1111103"/>
            <a:ext cx="1004553" cy="91088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5331854" y="1249250"/>
            <a:ext cx="991673" cy="1460375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9873803" y="1122363"/>
            <a:ext cx="794197" cy="89962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726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14:ferris dir="l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3639" y="373487"/>
            <a:ext cx="109470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Роль «Детского календаря» в создании единого образовательного пространства</a:t>
            </a:r>
            <a:endParaRPr lang="ru-RU" sz="4000" b="1" i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3639" y="2434107"/>
            <a:ext cx="1072810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- </a:t>
            </a:r>
            <a:r>
              <a:rPr lang="ru-RU" sz="24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обеспечить необходимую длительность и повторяемость упражнений;</a:t>
            </a:r>
          </a:p>
          <a:p>
            <a:r>
              <a:rPr lang="ru-RU" sz="24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своевременно определять и преодолевать трудности, которые возникают у ребёнка;</a:t>
            </a:r>
          </a:p>
          <a:p>
            <a:r>
              <a:rPr lang="ru-RU" sz="24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адекватно оценивать возможности ребёнка, его достижения и неудачи.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70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57837" y="376516"/>
            <a:ext cx="109341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Формы работы</a:t>
            </a:r>
            <a:endParaRPr lang="ru-RU" sz="4000" b="1" i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3639" y="1893194"/>
            <a:ext cx="107924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Познавательно-исследовательская деятельность</a:t>
            </a:r>
          </a:p>
          <a:p>
            <a:r>
              <a:rPr lang="ru-RU" sz="28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Опыты</a:t>
            </a:r>
          </a:p>
          <a:p>
            <a:r>
              <a:rPr lang="ru-RU" sz="28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Коллекционирование</a:t>
            </a:r>
          </a:p>
          <a:p>
            <a:r>
              <a:rPr lang="ru-RU" sz="28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Путешествие по карте</a:t>
            </a:r>
          </a:p>
          <a:p>
            <a:r>
              <a:rPr lang="ru-RU" sz="28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Путешествие по реке времени</a:t>
            </a:r>
            <a:endParaRPr lang="ru-RU" sz="2800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36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90153"/>
            <a:ext cx="12191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57837" y="376516"/>
            <a:ext cx="109341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Формы работы</a:t>
            </a:r>
            <a:endParaRPr lang="ru-RU" sz="4000" b="1" i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0" y="1553041"/>
            <a:ext cx="1106295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Продуктивная деятельность</a:t>
            </a:r>
          </a:p>
          <a:p>
            <a:endParaRPr lang="ru-RU" sz="2400" b="1" i="1" dirty="0" smtClean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sz="24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Работа по образцу</a:t>
            </a:r>
          </a:p>
          <a:p>
            <a:r>
              <a:rPr lang="ru-RU" sz="24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Работа с незавершёнными продуктами</a:t>
            </a:r>
          </a:p>
          <a:p>
            <a:r>
              <a:rPr lang="ru-RU" sz="24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Работа с графическими схемами</a:t>
            </a:r>
          </a:p>
          <a:p>
            <a:r>
              <a:rPr lang="ru-RU" sz="24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Работа по словесному описанию цели-условия</a:t>
            </a:r>
            <a:endParaRPr lang="ru-RU" sz="2400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80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</TotalTime>
  <Words>324</Words>
  <Application>Microsoft Office PowerPoint</Application>
  <PresentationFormat>Широкоэкранный</PresentationFormat>
  <Paragraphs>54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Харус_Ольга_Владимировна</dc:creator>
  <cp:lastModifiedBy>Харус_Ольга_Владимировна</cp:lastModifiedBy>
  <cp:revision>41</cp:revision>
  <dcterms:created xsi:type="dcterms:W3CDTF">2014-12-18T03:13:19Z</dcterms:created>
  <dcterms:modified xsi:type="dcterms:W3CDTF">2015-01-16T14:37:35Z</dcterms:modified>
</cp:coreProperties>
</file>