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6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0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EEDEF5-C738-4BA6-8F32-337EB6036F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F06594-A149-42BA-B5C9-AAB595CBA8EC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развитие положительной самооценки</a:t>
          </a:r>
          <a:endParaRPr lang="ru-RU" dirty="0">
            <a:solidFill>
              <a:schemeClr val="tx1"/>
            </a:solidFill>
          </a:endParaRPr>
        </a:p>
      </dgm:t>
    </dgm:pt>
    <dgm:pt modelId="{8093AB4C-8D86-42A3-B884-D53D180FEBB8}" type="parTrans" cxnId="{AFA702CE-4E99-4532-AD23-9909EABB343F}">
      <dgm:prSet/>
      <dgm:spPr/>
      <dgm:t>
        <a:bodyPr/>
        <a:lstStyle/>
        <a:p>
          <a:endParaRPr lang="ru-RU"/>
        </a:p>
      </dgm:t>
    </dgm:pt>
    <dgm:pt modelId="{0AE31185-4450-42A9-BCAD-1B385D7D07CF}" type="sibTrans" cxnId="{AFA702CE-4E99-4532-AD23-9909EABB343F}">
      <dgm:prSet/>
      <dgm:spPr/>
      <dgm:t>
        <a:bodyPr/>
        <a:lstStyle/>
        <a:p>
          <a:endParaRPr lang="ru-RU"/>
        </a:p>
      </dgm:t>
    </dgm:pt>
    <dgm:pt modelId="{A3CB0DE2-2D2C-4F28-8889-0CBF9A30E5C8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комплексное изучение и учеты индивидуальных отличий каждого ребенка (физических и психических)</a:t>
          </a:r>
          <a:endParaRPr lang="ru-RU" dirty="0">
            <a:solidFill>
              <a:schemeClr val="tx1"/>
            </a:solidFill>
          </a:endParaRPr>
        </a:p>
      </dgm:t>
    </dgm:pt>
    <dgm:pt modelId="{B4E99BCE-7AA6-4A07-821D-F64569534AE0}" type="parTrans" cxnId="{7D47A6ED-2B3E-4E11-B684-979B9A527C14}">
      <dgm:prSet/>
      <dgm:spPr/>
      <dgm:t>
        <a:bodyPr/>
        <a:lstStyle/>
        <a:p>
          <a:endParaRPr lang="ru-RU"/>
        </a:p>
      </dgm:t>
    </dgm:pt>
    <dgm:pt modelId="{90135985-64B7-4C40-943D-9293B5436837}" type="sibTrans" cxnId="{7D47A6ED-2B3E-4E11-B684-979B9A527C14}">
      <dgm:prSet/>
      <dgm:spPr/>
      <dgm:t>
        <a:bodyPr/>
        <a:lstStyle/>
        <a:p>
          <a:endParaRPr lang="ru-RU"/>
        </a:p>
      </dgm:t>
    </dgm:pt>
    <dgm:pt modelId="{3731D67D-221B-411F-8BB7-D6DBA6E62F0C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развитие личностных качеств ребенка в основных направлениях: развитие воли, развитие самосознания, развитие творчества</a:t>
          </a:r>
          <a:endParaRPr lang="ru-RU" dirty="0">
            <a:solidFill>
              <a:schemeClr val="tx1"/>
            </a:solidFill>
          </a:endParaRPr>
        </a:p>
      </dgm:t>
    </dgm:pt>
    <dgm:pt modelId="{0F837967-B7CF-4542-BFBE-0E34FD9CF633}" type="parTrans" cxnId="{2FAB5F1B-7DE7-450E-981F-DE1CBD469E15}">
      <dgm:prSet/>
      <dgm:spPr/>
      <dgm:t>
        <a:bodyPr/>
        <a:lstStyle/>
        <a:p>
          <a:endParaRPr lang="ru-RU"/>
        </a:p>
      </dgm:t>
    </dgm:pt>
    <dgm:pt modelId="{1720B7F6-017A-403E-82AB-22F07A7201BF}" type="sibTrans" cxnId="{2FAB5F1B-7DE7-450E-981F-DE1CBD469E15}">
      <dgm:prSet/>
      <dgm:spPr/>
      <dgm:t>
        <a:bodyPr/>
        <a:lstStyle/>
        <a:p>
          <a:endParaRPr lang="ru-RU"/>
        </a:p>
      </dgm:t>
    </dgm:pt>
    <dgm:pt modelId="{8A65B7FE-DAC2-4D02-82F1-0E00E8863F48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систематическое повышение психолого-педагогической компетентности педагогов</a:t>
          </a:r>
          <a:endParaRPr lang="ru-RU" dirty="0">
            <a:solidFill>
              <a:schemeClr val="tx1"/>
            </a:solidFill>
          </a:endParaRPr>
        </a:p>
      </dgm:t>
    </dgm:pt>
    <dgm:pt modelId="{C93DF38D-BC0B-4CF1-9758-1ACBE139FFA4}" type="parTrans" cxnId="{6C7CBEB1-BF1D-4249-B729-98596E781A0C}">
      <dgm:prSet/>
      <dgm:spPr/>
      <dgm:t>
        <a:bodyPr/>
        <a:lstStyle/>
        <a:p>
          <a:endParaRPr lang="ru-RU"/>
        </a:p>
      </dgm:t>
    </dgm:pt>
    <dgm:pt modelId="{0E74A7B5-0030-4E1A-9316-8A747CD5F706}" type="sibTrans" cxnId="{6C7CBEB1-BF1D-4249-B729-98596E781A0C}">
      <dgm:prSet/>
      <dgm:spPr/>
      <dgm:t>
        <a:bodyPr/>
        <a:lstStyle/>
        <a:p>
          <a:endParaRPr lang="ru-RU"/>
        </a:p>
      </dgm:t>
    </dgm:pt>
    <dgm:pt modelId="{6FC54D89-C103-449D-B481-03441B46F128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учет запросов родителей, взаимодействие с семьями воспитанников</a:t>
          </a:r>
          <a:endParaRPr lang="ru-RU" dirty="0">
            <a:solidFill>
              <a:schemeClr val="tx1"/>
            </a:solidFill>
          </a:endParaRPr>
        </a:p>
      </dgm:t>
    </dgm:pt>
    <dgm:pt modelId="{56EDDCF5-4B9E-4935-8153-13400FDA5BFC}" type="parTrans" cxnId="{F8692F53-96B2-44F6-955B-712883A43645}">
      <dgm:prSet/>
      <dgm:spPr/>
      <dgm:t>
        <a:bodyPr/>
        <a:lstStyle/>
        <a:p>
          <a:endParaRPr lang="ru-RU"/>
        </a:p>
      </dgm:t>
    </dgm:pt>
    <dgm:pt modelId="{E6206229-FB5F-4756-9524-4EA5F5A0BFA4}" type="sibTrans" cxnId="{F8692F53-96B2-44F6-955B-712883A43645}">
      <dgm:prSet/>
      <dgm:spPr/>
      <dgm:t>
        <a:bodyPr/>
        <a:lstStyle/>
        <a:p>
          <a:endParaRPr lang="ru-RU"/>
        </a:p>
      </dgm:t>
    </dgm:pt>
    <dgm:pt modelId="{2466F417-776C-4F29-ABC1-B2F3899CEDAA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психолого-педагогическая помощь в индивидуальном развитии каждого ребенка, учитывая эти отличия</a:t>
          </a:r>
          <a:endParaRPr lang="ru-RU" dirty="0">
            <a:solidFill>
              <a:schemeClr val="tx1"/>
            </a:solidFill>
          </a:endParaRPr>
        </a:p>
      </dgm:t>
    </dgm:pt>
    <dgm:pt modelId="{AD2581B2-2EF6-46BE-8F99-CB14BE94961D}" type="parTrans" cxnId="{BDDE262F-E5D5-493C-9093-91A37F101D5E}">
      <dgm:prSet/>
      <dgm:spPr/>
      <dgm:t>
        <a:bodyPr/>
        <a:lstStyle/>
        <a:p>
          <a:endParaRPr lang="ru-RU"/>
        </a:p>
      </dgm:t>
    </dgm:pt>
    <dgm:pt modelId="{67A3056D-41CE-4133-971E-DD3D61F14F67}" type="sibTrans" cxnId="{BDDE262F-E5D5-493C-9093-91A37F101D5E}">
      <dgm:prSet/>
      <dgm:spPr/>
      <dgm:t>
        <a:bodyPr/>
        <a:lstStyle/>
        <a:p>
          <a:endParaRPr lang="ru-RU"/>
        </a:p>
      </dgm:t>
    </dgm:pt>
    <dgm:pt modelId="{AECE8289-BD85-472D-B520-7F417B2929FC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34E57B05-30C7-4073-92AD-8E97A08DEE40}" type="sibTrans" cxnId="{E1AEBFD5-E4C3-4979-B782-0FDC23865F13}">
      <dgm:prSet/>
      <dgm:spPr/>
      <dgm:t>
        <a:bodyPr/>
        <a:lstStyle/>
        <a:p>
          <a:endParaRPr lang="ru-RU"/>
        </a:p>
      </dgm:t>
    </dgm:pt>
    <dgm:pt modelId="{90FDB64F-0FC1-4441-85DB-08A482DE08EE}" type="parTrans" cxnId="{E1AEBFD5-E4C3-4979-B782-0FDC23865F13}">
      <dgm:prSet/>
      <dgm:spPr/>
      <dgm:t>
        <a:bodyPr/>
        <a:lstStyle/>
        <a:p>
          <a:endParaRPr lang="ru-RU"/>
        </a:p>
      </dgm:t>
    </dgm:pt>
    <dgm:pt modelId="{342ECDF1-1AC9-4492-B051-E52B53F4F949}">
      <dgm:prSet phldrT="[Текст]" phldr="1"/>
      <dgm:spPr/>
      <dgm:t>
        <a:bodyPr/>
        <a:lstStyle/>
        <a:p>
          <a:endParaRPr lang="ru-RU" dirty="0"/>
        </a:p>
      </dgm:t>
    </dgm:pt>
    <dgm:pt modelId="{070503AF-2942-4D1A-B365-306797B9ACA5}" type="sibTrans" cxnId="{E85204AF-C872-47AC-9A23-AD8C2F55BC2B}">
      <dgm:prSet/>
      <dgm:spPr/>
      <dgm:t>
        <a:bodyPr/>
        <a:lstStyle/>
        <a:p>
          <a:endParaRPr lang="ru-RU"/>
        </a:p>
      </dgm:t>
    </dgm:pt>
    <dgm:pt modelId="{265B24D7-1B57-4404-8601-FF1A8530BC20}" type="parTrans" cxnId="{E85204AF-C872-47AC-9A23-AD8C2F55BC2B}">
      <dgm:prSet/>
      <dgm:spPr/>
      <dgm:t>
        <a:bodyPr/>
        <a:lstStyle/>
        <a:p>
          <a:endParaRPr lang="ru-RU"/>
        </a:p>
      </dgm:t>
    </dgm:pt>
    <dgm:pt modelId="{7B6F82E8-E4F6-47CC-BD16-4A3B7BBE99B7}" type="pres">
      <dgm:prSet presAssocID="{34EEDEF5-C738-4BA6-8F32-337EB6036F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265B6D-DFC4-4C79-B008-AD1B5FC2B78E}" type="pres">
      <dgm:prSet presAssocID="{AECE8289-BD85-472D-B520-7F417B2929FC}" presName="parentText" presStyleLbl="node1" presStyleIdx="0" presStyleCnt="8" custLinFactY="-123932" custLinFactNeighborX="-222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034BF2-A222-4356-B71E-D99D5AEDC62A}" type="pres">
      <dgm:prSet presAssocID="{34E57B05-30C7-4073-92AD-8E97A08DEE40}" presName="spacer" presStyleCnt="0"/>
      <dgm:spPr/>
    </dgm:pt>
    <dgm:pt modelId="{785C908D-AB61-45F2-A4C7-447681D5FD47}" type="pres">
      <dgm:prSet presAssocID="{A3CB0DE2-2D2C-4F28-8889-0CBF9A30E5C8}" presName="parentText" presStyleLbl="node1" presStyleIdx="1" presStyleCnt="8" custLinFactY="-3215" custLinFactNeighborX="-11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59E1C4-1E9C-4F5D-89F5-7640006FDBB3}" type="pres">
      <dgm:prSet presAssocID="{90135985-64B7-4C40-943D-9293B5436837}" presName="spacer" presStyleCnt="0"/>
      <dgm:spPr/>
    </dgm:pt>
    <dgm:pt modelId="{EB549A35-4267-45C8-B51A-45B77E3BEAEC}" type="pres">
      <dgm:prSet presAssocID="{8BF06594-A149-42BA-B5C9-AAB595CBA8EC}" presName="parentText" presStyleLbl="node1" presStyleIdx="2" presStyleCnt="8" custLinFactY="174702" custLinFactNeighborX="-222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545F99-5C57-4365-A64B-AEB094A61501}" type="pres">
      <dgm:prSet presAssocID="{0AE31185-4450-42A9-BCAD-1B385D7D07CF}" presName="spacer" presStyleCnt="0"/>
      <dgm:spPr/>
    </dgm:pt>
    <dgm:pt modelId="{DA3231EF-B761-4A7B-809F-E3F7531CB1F1}" type="pres">
      <dgm:prSet presAssocID="{8A65B7FE-DAC2-4D02-82F1-0E00E8863F48}" presName="parentText" presStyleLbl="node1" presStyleIdx="3" presStyleCnt="8" custLinFactY="-1404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9B0AC2-0455-4F84-BF4F-41DB1F509E9A}" type="pres">
      <dgm:prSet presAssocID="{0E74A7B5-0030-4E1A-9316-8A747CD5F706}" presName="spacer" presStyleCnt="0"/>
      <dgm:spPr/>
    </dgm:pt>
    <dgm:pt modelId="{C6C451DB-E7BA-4828-ABAD-28FE4EBD662E}" type="pres">
      <dgm:prSet presAssocID="{3731D67D-221B-411F-8BB7-D6DBA6E62F0C}" presName="parentText" presStyleLbl="node1" presStyleIdx="4" presStyleCnt="8" custLinFactY="-209627" custLinFactNeighborX="-111" custLinFactNeighborY="-3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E4615-CA7A-41C9-95CD-C85253FCA656}" type="pres">
      <dgm:prSet presAssocID="{1720B7F6-017A-403E-82AB-22F07A7201BF}" presName="spacer" presStyleCnt="0"/>
      <dgm:spPr/>
    </dgm:pt>
    <dgm:pt modelId="{73E4A566-C018-4BA9-82E8-00C6232C546E}" type="pres">
      <dgm:prSet presAssocID="{342ECDF1-1AC9-4492-B051-E52B53F4F949}" presName="parentText" presStyleLbl="node1" presStyleIdx="5" presStyleCnt="8" custLinFactY="72156" custLinFactNeighborX="11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645723-4EF0-4B5A-8AE4-1E7165F3A5F3}" type="pres">
      <dgm:prSet presAssocID="{070503AF-2942-4D1A-B365-306797B9ACA5}" presName="spacer" presStyleCnt="0"/>
      <dgm:spPr/>
    </dgm:pt>
    <dgm:pt modelId="{1100D759-68DE-418E-A4E3-F592C4C920E4}" type="pres">
      <dgm:prSet presAssocID="{2466F417-776C-4F29-ABC1-B2F3899CEDAA}" presName="parentText" presStyleLbl="node1" presStyleIdx="6" presStyleCnt="8" custLinFactY="-118544" custLinFactNeighborX="111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F92CE1-4FA1-4D61-B2F8-3BF0C4AF0719}" type="pres">
      <dgm:prSet presAssocID="{67A3056D-41CE-4133-971E-DD3D61F14F67}" presName="spacer" presStyleCnt="0"/>
      <dgm:spPr/>
    </dgm:pt>
    <dgm:pt modelId="{24058CB0-ADE8-4F57-8895-41934DCE9613}" type="pres">
      <dgm:prSet presAssocID="{6FC54D89-C103-449D-B481-03441B46F128}" presName="parentText" presStyleLbl="node1" presStyleIdx="7" presStyleCnt="8" custLinFactY="-121203" custLinFactNeighborX="-332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8F3B4D-736E-4D69-A35B-54862268B72B}" type="presOf" srcId="{2466F417-776C-4F29-ABC1-B2F3899CEDAA}" destId="{1100D759-68DE-418E-A4E3-F592C4C920E4}" srcOrd="0" destOrd="0" presId="urn:microsoft.com/office/officeart/2005/8/layout/vList2"/>
    <dgm:cxn modelId="{9220E7AE-6577-4CE6-BA81-21C7C807A350}" type="presOf" srcId="{8A65B7FE-DAC2-4D02-82F1-0E00E8863F48}" destId="{DA3231EF-B761-4A7B-809F-E3F7531CB1F1}" srcOrd="0" destOrd="0" presId="urn:microsoft.com/office/officeart/2005/8/layout/vList2"/>
    <dgm:cxn modelId="{7D47A6ED-2B3E-4E11-B684-979B9A527C14}" srcId="{34EEDEF5-C738-4BA6-8F32-337EB6036F16}" destId="{A3CB0DE2-2D2C-4F28-8889-0CBF9A30E5C8}" srcOrd="1" destOrd="0" parTransId="{B4E99BCE-7AA6-4A07-821D-F64569534AE0}" sibTransId="{90135985-64B7-4C40-943D-9293B5436837}"/>
    <dgm:cxn modelId="{E85204AF-C872-47AC-9A23-AD8C2F55BC2B}" srcId="{34EEDEF5-C738-4BA6-8F32-337EB6036F16}" destId="{342ECDF1-1AC9-4492-B051-E52B53F4F949}" srcOrd="5" destOrd="0" parTransId="{265B24D7-1B57-4404-8601-FF1A8530BC20}" sibTransId="{070503AF-2942-4D1A-B365-306797B9ACA5}"/>
    <dgm:cxn modelId="{F8692F53-96B2-44F6-955B-712883A43645}" srcId="{34EEDEF5-C738-4BA6-8F32-337EB6036F16}" destId="{6FC54D89-C103-449D-B481-03441B46F128}" srcOrd="7" destOrd="0" parTransId="{56EDDCF5-4B9E-4935-8153-13400FDA5BFC}" sibTransId="{E6206229-FB5F-4756-9524-4EA5F5A0BFA4}"/>
    <dgm:cxn modelId="{2FAB5F1B-7DE7-450E-981F-DE1CBD469E15}" srcId="{34EEDEF5-C738-4BA6-8F32-337EB6036F16}" destId="{3731D67D-221B-411F-8BB7-D6DBA6E62F0C}" srcOrd="4" destOrd="0" parTransId="{0F837967-B7CF-4542-BFBE-0E34FD9CF633}" sibTransId="{1720B7F6-017A-403E-82AB-22F07A7201BF}"/>
    <dgm:cxn modelId="{A96413E9-BC9C-4947-9B6D-D6A3A527E0F9}" type="presOf" srcId="{3731D67D-221B-411F-8BB7-D6DBA6E62F0C}" destId="{C6C451DB-E7BA-4828-ABAD-28FE4EBD662E}" srcOrd="0" destOrd="0" presId="urn:microsoft.com/office/officeart/2005/8/layout/vList2"/>
    <dgm:cxn modelId="{E1AEBFD5-E4C3-4979-B782-0FDC23865F13}" srcId="{34EEDEF5-C738-4BA6-8F32-337EB6036F16}" destId="{AECE8289-BD85-472D-B520-7F417B2929FC}" srcOrd="0" destOrd="0" parTransId="{90FDB64F-0FC1-4441-85DB-08A482DE08EE}" sibTransId="{34E57B05-30C7-4073-92AD-8E97A08DEE40}"/>
    <dgm:cxn modelId="{F4DF565F-FAB1-4F16-BE71-62BC9945332D}" type="presOf" srcId="{AECE8289-BD85-472D-B520-7F417B2929FC}" destId="{E2265B6D-DFC4-4C79-B008-AD1B5FC2B78E}" srcOrd="0" destOrd="0" presId="urn:microsoft.com/office/officeart/2005/8/layout/vList2"/>
    <dgm:cxn modelId="{8E1FF165-3A71-48AA-A7C9-4D511456654F}" type="presOf" srcId="{34EEDEF5-C738-4BA6-8F32-337EB6036F16}" destId="{7B6F82E8-E4F6-47CC-BD16-4A3B7BBE99B7}" srcOrd="0" destOrd="0" presId="urn:microsoft.com/office/officeart/2005/8/layout/vList2"/>
    <dgm:cxn modelId="{AFA702CE-4E99-4532-AD23-9909EABB343F}" srcId="{34EEDEF5-C738-4BA6-8F32-337EB6036F16}" destId="{8BF06594-A149-42BA-B5C9-AAB595CBA8EC}" srcOrd="2" destOrd="0" parTransId="{8093AB4C-8D86-42A3-B884-D53D180FEBB8}" sibTransId="{0AE31185-4450-42A9-BCAD-1B385D7D07CF}"/>
    <dgm:cxn modelId="{AA441988-F170-41F6-9721-D5757C30062F}" type="presOf" srcId="{8BF06594-A149-42BA-B5C9-AAB595CBA8EC}" destId="{EB549A35-4267-45C8-B51A-45B77E3BEAEC}" srcOrd="0" destOrd="0" presId="urn:microsoft.com/office/officeart/2005/8/layout/vList2"/>
    <dgm:cxn modelId="{6C7CBEB1-BF1D-4249-B729-98596E781A0C}" srcId="{34EEDEF5-C738-4BA6-8F32-337EB6036F16}" destId="{8A65B7FE-DAC2-4D02-82F1-0E00E8863F48}" srcOrd="3" destOrd="0" parTransId="{C93DF38D-BC0B-4CF1-9758-1ACBE139FFA4}" sibTransId="{0E74A7B5-0030-4E1A-9316-8A747CD5F706}"/>
    <dgm:cxn modelId="{BDDE262F-E5D5-493C-9093-91A37F101D5E}" srcId="{34EEDEF5-C738-4BA6-8F32-337EB6036F16}" destId="{2466F417-776C-4F29-ABC1-B2F3899CEDAA}" srcOrd="6" destOrd="0" parTransId="{AD2581B2-2EF6-46BE-8F99-CB14BE94961D}" sibTransId="{67A3056D-41CE-4133-971E-DD3D61F14F67}"/>
    <dgm:cxn modelId="{DAEF168B-74C3-4C00-BA18-FB72EF501CC0}" type="presOf" srcId="{342ECDF1-1AC9-4492-B051-E52B53F4F949}" destId="{73E4A566-C018-4BA9-82E8-00C6232C546E}" srcOrd="0" destOrd="0" presId="urn:microsoft.com/office/officeart/2005/8/layout/vList2"/>
    <dgm:cxn modelId="{DFAF840C-24CC-4E51-9A36-3D7580B6A616}" type="presOf" srcId="{6FC54D89-C103-449D-B481-03441B46F128}" destId="{24058CB0-ADE8-4F57-8895-41934DCE9613}" srcOrd="0" destOrd="0" presId="urn:microsoft.com/office/officeart/2005/8/layout/vList2"/>
    <dgm:cxn modelId="{6AB0F06B-D86A-4941-ADF2-3DF13197057B}" type="presOf" srcId="{A3CB0DE2-2D2C-4F28-8889-0CBF9A30E5C8}" destId="{785C908D-AB61-45F2-A4C7-447681D5FD47}" srcOrd="0" destOrd="0" presId="urn:microsoft.com/office/officeart/2005/8/layout/vList2"/>
    <dgm:cxn modelId="{D9C6482C-7636-4736-B8A2-0E30833AAA8A}" type="presParOf" srcId="{7B6F82E8-E4F6-47CC-BD16-4A3B7BBE99B7}" destId="{E2265B6D-DFC4-4C79-B008-AD1B5FC2B78E}" srcOrd="0" destOrd="0" presId="urn:microsoft.com/office/officeart/2005/8/layout/vList2"/>
    <dgm:cxn modelId="{1E50BBE0-176A-42E6-9FF6-4A815B8AB282}" type="presParOf" srcId="{7B6F82E8-E4F6-47CC-BD16-4A3B7BBE99B7}" destId="{3E034BF2-A222-4356-B71E-D99D5AEDC62A}" srcOrd="1" destOrd="0" presId="urn:microsoft.com/office/officeart/2005/8/layout/vList2"/>
    <dgm:cxn modelId="{261B07D2-662F-44C2-8BBF-CB6C108D9381}" type="presParOf" srcId="{7B6F82E8-E4F6-47CC-BD16-4A3B7BBE99B7}" destId="{785C908D-AB61-45F2-A4C7-447681D5FD47}" srcOrd="2" destOrd="0" presId="urn:microsoft.com/office/officeart/2005/8/layout/vList2"/>
    <dgm:cxn modelId="{31FE0059-EB46-4EBB-B044-F387F2787FA4}" type="presParOf" srcId="{7B6F82E8-E4F6-47CC-BD16-4A3B7BBE99B7}" destId="{2359E1C4-1E9C-4F5D-89F5-7640006FDBB3}" srcOrd="3" destOrd="0" presId="urn:microsoft.com/office/officeart/2005/8/layout/vList2"/>
    <dgm:cxn modelId="{CBD94EE7-8651-48EC-9A3E-954B754C81E8}" type="presParOf" srcId="{7B6F82E8-E4F6-47CC-BD16-4A3B7BBE99B7}" destId="{EB549A35-4267-45C8-B51A-45B77E3BEAEC}" srcOrd="4" destOrd="0" presId="urn:microsoft.com/office/officeart/2005/8/layout/vList2"/>
    <dgm:cxn modelId="{26CD9594-5E00-4A36-B25E-84501F86AA2B}" type="presParOf" srcId="{7B6F82E8-E4F6-47CC-BD16-4A3B7BBE99B7}" destId="{81545F99-5C57-4365-A64B-AEB094A61501}" srcOrd="5" destOrd="0" presId="urn:microsoft.com/office/officeart/2005/8/layout/vList2"/>
    <dgm:cxn modelId="{D19D584F-C234-4454-A20A-7B69BA7102A7}" type="presParOf" srcId="{7B6F82E8-E4F6-47CC-BD16-4A3B7BBE99B7}" destId="{DA3231EF-B761-4A7B-809F-E3F7531CB1F1}" srcOrd="6" destOrd="0" presId="urn:microsoft.com/office/officeart/2005/8/layout/vList2"/>
    <dgm:cxn modelId="{BC2AF021-406C-4E09-838B-0ADA6FC7F58E}" type="presParOf" srcId="{7B6F82E8-E4F6-47CC-BD16-4A3B7BBE99B7}" destId="{8C9B0AC2-0455-4F84-BF4F-41DB1F509E9A}" srcOrd="7" destOrd="0" presId="urn:microsoft.com/office/officeart/2005/8/layout/vList2"/>
    <dgm:cxn modelId="{1C73C305-2A7C-4CE5-A106-75D9C04A7352}" type="presParOf" srcId="{7B6F82E8-E4F6-47CC-BD16-4A3B7BBE99B7}" destId="{C6C451DB-E7BA-4828-ABAD-28FE4EBD662E}" srcOrd="8" destOrd="0" presId="urn:microsoft.com/office/officeart/2005/8/layout/vList2"/>
    <dgm:cxn modelId="{82B531AC-EBBF-4806-AE2B-47054D873B52}" type="presParOf" srcId="{7B6F82E8-E4F6-47CC-BD16-4A3B7BBE99B7}" destId="{BC2E4615-CA7A-41C9-95CD-C85253FCA656}" srcOrd="9" destOrd="0" presId="urn:microsoft.com/office/officeart/2005/8/layout/vList2"/>
    <dgm:cxn modelId="{5EADF373-4581-4C7C-891D-EE21F099A994}" type="presParOf" srcId="{7B6F82E8-E4F6-47CC-BD16-4A3B7BBE99B7}" destId="{73E4A566-C018-4BA9-82E8-00C6232C546E}" srcOrd="10" destOrd="0" presId="urn:microsoft.com/office/officeart/2005/8/layout/vList2"/>
    <dgm:cxn modelId="{C9D71197-681B-43C8-9CD4-B02C5A39D2A0}" type="presParOf" srcId="{7B6F82E8-E4F6-47CC-BD16-4A3B7BBE99B7}" destId="{CA645723-4EF0-4B5A-8AE4-1E7165F3A5F3}" srcOrd="11" destOrd="0" presId="urn:microsoft.com/office/officeart/2005/8/layout/vList2"/>
    <dgm:cxn modelId="{27944456-0FE8-4C6E-8D05-B5EA3998168E}" type="presParOf" srcId="{7B6F82E8-E4F6-47CC-BD16-4A3B7BBE99B7}" destId="{1100D759-68DE-418E-A4E3-F592C4C920E4}" srcOrd="12" destOrd="0" presId="urn:microsoft.com/office/officeart/2005/8/layout/vList2"/>
    <dgm:cxn modelId="{2967A791-695A-4791-B347-02B2D8A03E97}" type="presParOf" srcId="{7B6F82E8-E4F6-47CC-BD16-4A3B7BBE99B7}" destId="{D7F92CE1-4FA1-4D61-B2F8-3BF0C4AF0719}" srcOrd="13" destOrd="0" presId="urn:microsoft.com/office/officeart/2005/8/layout/vList2"/>
    <dgm:cxn modelId="{BD6D7355-C848-45A5-BC1D-C50B3E005164}" type="presParOf" srcId="{7B6F82E8-E4F6-47CC-BD16-4A3B7BBE99B7}" destId="{24058CB0-ADE8-4F57-8895-41934DCE9613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65B6D-DFC4-4C79-B008-AD1B5FC2B78E}">
      <dsp:nvSpPr>
        <dsp:cNvPr id="0" name=""/>
        <dsp:cNvSpPr/>
      </dsp:nvSpPr>
      <dsp:spPr>
        <a:xfrm>
          <a:off x="0" y="0"/>
          <a:ext cx="8597900" cy="716040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34954" y="34954"/>
        <a:ext cx="8527992" cy="646132"/>
      </dsp:txXfrm>
    </dsp:sp>
    <dsp:sp modelId="{785C908D-AB61-45F2-A4C7-447681D5FD47}">
      <dsp:nvSpPr>
        <dsp:cNvPr id="0" name=""/>
        <dsp:cNvSpPr/>
      </dsp:nvSpPr>
      <dsp:spPr>
        <a:xfrm>
          <a:off x="0" y="706838"/>
          <a:ext cx="859790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комплексное изучение и учеты индивидуальных отличий каждого ребенка (физических и психических)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4954" y="741792"/>
        <a:ext cx="8527992" cy="646132"/>
      </dsp:txXfrm>
    </dsp:sp>
    <dsp:sp modelId="{EB549A35-4267-45C8-B51A-45B77E3BEAEC}">
      <dsp:nvSpPr>
        <dsp:cNvPr id="0" name=""/>
        <dsp:cNvSpPr/>
      </dsp:nvSpPr>
      <dsp:spPr>
        <a:xfrm>
          <a:off x="0" y="2904195"/>
          <a:ext cx="859790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развитие положительной самооценки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4954" y="2939149"/>
        <a:ext cx="8527992" cy="646132"/>
      </dsp:txXfrm>
    </dsp:sp>
    <dsp:sp modelId="{DA3231EF-B761-4A7B-809F-E3F7531CB1F1}">
      <dsp:nvSpPr>
        <dsp:cNvPr id="0" name=""/>
        <dsp:cNvSpPr/>
      </dsp:nvSpPr>
      <dsp:spPr>
        <a:xfrm>
          <a:off x="0" y="2165058"/>
          <a:ext cx="859790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систематическое повышение психолого-педагогической компетентности педагогов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4954" y="2200012"/>
        <a:ext cx="8527992" cy="646132"/>
      </dsp:txXfrm>
    </dsp:sp>
    <dsp:sp modelId="{C6C451DB-E7BA-4828-ABAD-28FE4EBD662E}">
      <dsp:nvSpPr>
        <dsp:cNvPr id="0" name=""/>
        <dsp:cNvSpPr/>
      </dsp:nvSpPr>
      <dsp:spPr>
        <a:xfrm>
          <a:off x="0" y="1428805"/>
          <a:ext cx="859790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развитие личностных качеств ребенка в основных направлениях: развитие воли, развитие самосознания, развитие творчества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4954" y="1463759"/>
        <a:ext cx="8527992" cy="646132"/>
      </dsp:txXfrm>
    </dsp:sp>
    <dsp:sp modelId="{73E4A566-C018-4BA9-82E8-00C6232C546E}">
      <dsp:nvSpPr>
        <dsp:cNvPr id="0" name=""/>
        <dsp:cNvSpPr/>
      </dsp:nvSpPr>
      <dsp:spPr>
        <a:xfrm>
          <a:off x="0" y="4421724"/>
          <a:ext cx="859790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34954" y="4456678"/>
        <a:ext cx="8527992" cy="646132"/>
      </dsp:txXfrm>
    </dsp:sp>
    <dsp:sp modelId="{1100D759-68DE-418E-A4E3-F592C4C920E4}">
      <dsp:nvSpPr>
        <dsp:cNvPr id="0" name=""/>
        <dsp:cNvSpPr/>
      </dsp:nvSpPr>
      <dsp:spPr>
        <a:xfrm>
          <a:off x="0" y="3668596"/>
          <a:ext cx="859790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психолого-педагогическая помощь в индивидуальном развитии каждого ребенка, учитывая эти отличия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4954" y="3703550"/>
        <a:ext cx="8527992" cy="646132"/>
      </dsp:txXfrm>
    </dsp:sp>
    <dsp:sp modelId="{24058CB0-ADE8-4F57-8895-41934DCE9613}">
      <dsp:nvSpPr>
        <dsp:cNvPr id="0" name=""/>
        <dsp:cNvSpPr/>
      </dsp:nvSpPr>
      <dsp:spPr>
        <a:xfrm>
          <a:off x="0" y="4417437"/>
          <a:ext cx="859790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учет запросов родителей, взаимодействие с семьями воспитанников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4954" y="4452391"/>
        <a:ext cx="8527992" cy="646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B9D5-7E1A-4433-8B21-2237CC26FA2C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86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399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871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64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B55-62C0-407E-B706-C907B44B0BFC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03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332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89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7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389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D0B8D63-E026-4E54-B301-C824E1BD14F3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8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3185-9573-406A-8068-0AB4F2335019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12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9/4/2023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99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0654" y="1748166"/>
            <a:ext cx="10058400" cy="356616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Тема</a:t>
            </a:r>
            <a:r>
              <a:rPr lang="ru-RU" sz="4400" b="1" dirty="0"/>
              <a:t>: «Воспитание индивидуальности в каждом ребенке посредством развития его личностных качеств и раскрытие творческого потенциала»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1747" y="5129660"/>
            <a:ext cx="21989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Автор: Бедрина Е.Ю.</a:t>
            </a:r>
          </a:p>
        </p:txBody>
      </p:sp>
    </p:spTree>
    <p:extLst>
      <p:ext uri="{BB962C8B-B14F-4D97-AF65-F5344CB8AC3E}">
        <p14:creationId xmlns:p14="http://schemas.microsoft.com/office/powerpoint/2010/main" val="376147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49" y="894963"/>
            <a:ext cx="1172527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/>
              <a:t>КЛЮЧЕВЫЕ ПОНЯТИЯ</a:t>
            </a:r>
          </a:p>
          <a:p>
            <a:endParaRPr lang="ru-RU" dirty="0"/>
          </a:p>
          <a:p>
            <a:r>
              <a:rPr lang="ru-RU" b="1" u="sng" dirty="0"/>
              <a:t>ЛИЧНОСТЬ</a:t>
            </a:r>
            <a:r>
              <a:rPr lang="ru-RU" dirty="0"/>
              <a:t>	совокупность выработанных привычек и предпочтений, психический настрой и тонус, социокультурный опыт и приобретённые знания, набор психофизических черт и особенностей человека, определяющие повседневное поведение и связь с обществом и природой.</a:t>
            </a:r>
          </a:p>
          <a:p>
            <a:endParaRPr lang="ru-RU" dirty="0"/>
          </a:p>
          <a:p>
            <a:r>
              <a:rPr lang="ru-RU" b="1" u="sng" dirty="0"/>
              <a:t>САМОВЫРАЖЕНИЕ</a:t>
            </a:r>
            <a:r>
              <a:rPr lang="ru-RU" dirty="0"/>
              <a:t>	выражение себя, своей индивидуальности в какой-либо деятельности.</a:t>
            </a:r>
          </a:p>
          <a:p>
            <a:endParaRPr lang="ru-RU" dirty="0"/>
          </a:p>
          <a:p>
            <a:r>
              <a:rPr lang="ru-RU" b="1" u="sng" dirty="0"/>
              <a:t>ИНДИВИДУАЛЬНОСТЬ</a:t>
            </a:r>
            <a:r>
              <a:rPr lang="ru-RU" dirty="0"/>
              <a:t>	совокупность характерных особенностей и свойств, отличающих одного индивида от другого; своеобразие психики и личности индивида, её неповторимость, уникальность.  </a:t>
            </a:r>
          </a:p>
          <a:p>
            <a:endParaRPr lang="ru-RU" dirty="0"/>
          </a:p>
          <a:p>
            <a:r>
              <a:rPr lang="ru-RU" b="1" u="sng" dirty="0"/>
              <a:t>СУБЪЕКТ</a:t>
            </a:r>
            <a:r>
              <a:rPr lang="ru-RU" dirty="0"/>
              <a:t>	носитель действия, тот, кто (или то, что) познаёт, мыслит или действует, в отличие от объекта (как того, на что направлены мысль или действие субъекта).</a:t>
            </a:r>
          </a:p>
          <a:p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413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719674"/>
            <a:ext cx="118872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/>
              <a:t>ЛИЧНОСТНО-ОРИЕНТИРОВАННЫЙ ПОДХОД</a:t>
            </a:r>
            <a:r>
              <a:rPr lang="ru-RU" dirty="0"/>
              <a:t>	такой тип образовательного процесса, в котором</a:t>
            </a:r>
          </a:p>
          <a:p>
            <a:r>
              <a:rPr lang="ru-RU" dirty="0"/>
              <a:t>- личность </a:t>
            </a:r>
            <a:r>
              <a:rPr lang="ru-RU" dirty="0" smtClean="0"/>
              <a:t>воспитанника </a:t>
            </a:r>
            <a:r>
              <a:rPr lang="ru-RU" dirty="0"/>
              <a:t>и личность </a:t>
            </a:r>
            <a:r>
              <a:rPr lang="ru-RU" dirty="0" smtClean="0"/>
              <a:t>воспитателя </a:t>
            </a:r>
            <a:r>
              <a:rPr lang="ru-RU" dirty="0"/>
              <a:t>выступают как его субъекты;</a:t>
            </a:r>
          </a:p>
          <a:p>
            <a:r>
              <a:rPr lang="ru-RU" dirty="0"/>
              <a:t>- целью </a:t>
            </a:r>
            <a:r>
              <a:rPr lang="ru-RU" dirty="0" smtClean="0"/>
              <a:t>воспитания </a:t>
            </a:r>
            <a:r>
              <a:rPr lang="ru-RU" dirty="0"/>
              <a:t>является развитие личности ребёнка, его индивидуальности    и неповторимости; </a:t>
            </a:r>
          </a:p>
          <a:p>
            <a:r>
              <a:rPr lang="ru-RU" dirty="0"/>
              <a:t>- в процессе обучения учитываются ценностные ориентации ребёнка и структура его убеждений, на основе которых формируется его «внутренняя модель мира»; </a:t>
            </a:r>
          </a:p>
          <a:p>
            <a:r>
              <a:rPr lang="ru-RU" dirty="0"/>
              <a:t>- процессы обучения и учения взаимно согласовываются с учётом механизмов познания, особенностей мыслительных и поведенческих стратегий учащихся;</a:t>
            </a:r>
          </a:p>
          <a:p>
            <a:r>
              <a:rPr lang="ru-RU" dirty="0"/>
              <a:t>- отношения учитель-ученик построены на принципах сотрудничества и свободы выбора.</a:t>
            </a:r>
          </a:p>
          <a:p>
            <a:endParaRPr lang="ru-RU" dirty="0"/>
          </a:p>
          <a:p>
            <a:r>
              <a:rPr lang="ru-RU" b="1" u="sng" dirty="0"/>
              <a:t>СУБЪЕКТИВНОСТЬ</a:t>
            </a:r>
            <a:r>
              <a:rPr lang="ru-RU" dirty="0"/>
              <a:t>	выражение представлений человека (субъекта) об окружающем мире, его точки зрения, чувствах, убеждениях и желаниях.</a:t>
            </a:r>
          </a:p>
          <a:p>
            <a:endParaRPr lang="ru-RU" dirty="0"/>
          </a:p>
          <a:p>
            <a:r>
              <a:rPr lang="ru-RU" b="1" u="sng" dirty="0"/>
              <a:t>СУБЪЕКТИВНЫЙ ОПЫТ</a:t>
            </a:r>
            <a:r>
              <a:rPr lang="ru-RU" dirty="0"/>
              <a:t>	часть личностного опыта ребенка, которая относится к его собственным новообразованиям, индивидуальным смыслам и индивидуальным познавательным стратегиям.</a:t>
            </a:r>
          </a:p>
          <a:p>
            <a:endParaRPr lang="ru-RU" dirty="0"/>
          </a:p>
          <a:p>
            <a:r>
              <a:rPr lang="ru-RU" b="1" u="sng" dirty="0"/>
              <a:t>ТРАЕКТОРИЯ РАЗВИТИЯ ЛИЧНОСТИ</a:t>
            </a:r>
            <a:r>
              <a:rPr lang="ru-RU" dirty="0"/>
              <a:t>	персональный путь реализации личностного потенциала каждого ребенка в образовательном процессе</a:t>
            </a:r>
          </a:p>
        </p:txBody>
      </p:sp>
    </p:spTree>
    <p:extLst>
      <p:ext uri="{BB962C8B-B14F-4D97-AF65-F5344CB8AC3E}">
        <p14:creationId xmlns:p14="http://schemas.microsoft.com/office/powerpoint/2010/main" val="284710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9125" y="474345"/>
            <a:ext cx="10963275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/>
              <a:t>1.4. Основные принципы </a:t>
            </a:r>
            <a:r>
              <a:rPr lang="ru-RU" sz="2800" b="1" u="sng" dirty="0" smtClean="0"/>
              <a:t>ФГОС дошкольного </a:t>
            </a:r>
            <a:r>
              <a:rPr lang="ru-RU" sz="2800" b="1" u="sng" dirty="0"/>
              <a:t>образования: </a:t>
            </a:r>
            <a:endParaRPr lang="ru-RU" sz="2800" b="1" u="sng" dirty="0" smtClean="0"/>
          </a:p>
          <a:p>
            <a:pPr marL="342900" indent="-342900">
              <a:buAutoNum type="arabicParenR"/>
            </a:pPr>
            <a:r>
              <a:rPr lang="ru-RU" b="1" dirty="0" smtClean="0"/>
              <a:t>полноценное</a:t>
            </a:r>
            <a:r>
              <a:rPr lang="ru-RU" dirty="0" smtClean="0"/>
              <a:t> </a:t>
            </a:r>
            <a:r>
              <a:rPr lang="ru-RU" dirty="0"/>
              <a:t>проживание ребенком всех этапов детства (младенческого, раннего </a:t>
            </a:r>
            <a:r>
              <a:rPr lang="ru-RU" dirty="0" smtClean="0"/>
              <a:t>и дошкольного </a:t>
            </a:r>
            <a:r>
              <a:rPr lang="ru-RU" dirty="0"/>
              <a:t>возраста), обогащение (амплификация) детского развития; 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b="1" dirty="0" smtClean="0"/>
              <a:t>построение </a:t>
            </a:r>
            <a:r>
              <a:rPr lang="ru-RU" b="1" dirty="0"/>
              <a:t>образовательной деятельности на основе индивидуальных особенностей </a:t>
            </a:r>
            <a:r>
              <a:rPr lang="ru-RU" b="1" dirty="0" smtClean="0"/>
              <a:t>каждого ребенка</a:t>
            </a:r>
            <a:r>
              <a:rPr lang="ru-RU" dirty="0"/>
              <a:t>,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образования); 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dirty="0" smtClean="0"/>
              <a:t>содействие </a:t>
            </a:r>
            <a:r>
              <a:rPr lang="ru-RU" dirty="0"/>
              <a:t>и сотрудничество детей и взрослых, </a:t>
            </a:r>
            <a:r>
              <a:rPr lang="ru-RU" b="1" dirty="0"/>
              <a:t>признание ребенка полноценным участником(субъектом) образовательных отношений; </a:t>
            </a:r>
            <a:endParaRPr lang="ru-RU" b="1" dirty="0" smtClean="0"/>
          </a:p>
          <a:p>
            <a:pPr marL="342900" indent="-342900">
              <a:buAutoNum type="arabicParenR"/>
            </a:pPr>
            <a:r>
              <a:rPr lang="ru-RU" b="1" dirty="0" smtClean="0"/>
              <a:t>поддержка </a:t>
            </a:r>
            <a:r>
              <a:rPr lang="ru-RU" b="1" dirty="0"/>
              <a:t>инициативы детей в различных видах деятельности</a:t>
            </a:r>
            <a:r>
              <a:rPr lang="ru-RU" dirty="0"/>
              <a:t>; 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b="1" dirty="0" smtClean="0"/>
              <a:t>сотрудничество</a:t>
            </a:r>
            <a:r>
              <a:rPr lang="ru-RU" dirty="0" smtClean="0"/>
              <a:t> </a:t>
            </a:r>
            <a:r>
              <a:rPr lang="ru-RU" dirty="0"/>
              <a:t>Организации </a:t>
            </a:r>
            <a:r>
              <a:rPr lang="ru-RU" b="1" dirty="0"/>
              <a:t>с семьей</a:t>
            </a:r>
            <a:r>
              <a:rPr lang="ru-RU" dirty="0"/>
              <a:t>; 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b="1" dirty="0" smtClean="0"/>
              <a:t>приобщение </a:t>
            </a:r>
            <a:r>
              <a:rPr lang="ru-RU" b="1" dirty="0"/>
              <a:t>детей к </a:t>
            </a:r>
            <a:r>
              <a:rPr lang="ru-RU" dirty="0"/>
              <a:t>социокультурным нормам, </a:t>
            </a:r>
            <a:r>
              <a:rPr lang="ru-RU" b="1" dirty="0"/>
              <a:t>традициям семьи, </a:t>
            </a:r>
            <a:r>
              <a:rPr lang="ru-RU" dirty="0"/>
              <a:t>общества и государства; 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b="1" dirty="0" smtClean="0"/>
              <a:t>формирование </a:t>
            </a:r>
            <a:r>
              <a:rPr lang="ru-RU" b="1" dirty="0"/>
              <a:t>познавательных интересов и познавательных действий ребенка в </a:t>
            </a:r>
            <a:r>
              <a:rPr lang="ru-RU" b="1" dirty="0" smtClean="0"/>
              <a:t>различных видах </a:t>
            </a:r>
            <a:r>
              <a:rPr lang="ru-RU" b="1" dirty="0"/>
              <a:t>деятельности; </a:t>
            </a:r>
            <a:endParaRPr lang="ru-RU" b="1" dirty="0" smtClean="0"/>
          </a:p>
          <a:p>
            <a:pPr marL="342900" indent="-342900">
              <a:buAutoNum type="arabicParenR"/>
            </a:pPr>
            <a:r>
              <a:rPr lang="ru-RU" dirty="0" smtClean="0"/>
              <a:t>возрастная </a:t>
            </a:r>
            <a:r>
              <a:rPr lang="ru-RU" dirty="0"/>
              <a:t>адекватность дошкольного образования (соответствие условий, требований</a:t>
            </a:r>
            <a:r>
              <a:rPr lang="ru-RU" dirty="0" smtClean="0"/>
              <a:t>, методов </a:t>
            </a:r>
            <a:r>
              <a:rPr lang="ru-RU" dirty="0"/>
              <a:t>возрасту и особенностям развития); 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dirty="0" smtClean="0"/>
              <a:t>учет </a:t>
            </a:r>
            <a:r>
              <a:rPr lang="ru-RU" dirty="0"/>
              <a:t>этнокультурной ситуации развития детей. </a:t>
            </a:r>
          </a:p>
        </p:txBody>
      </p:sp>
    </p:spTree>
    <p:extLst>
      <p:ext uri="{BB962C8B-B14F-4D97-AF65-F5344CB8AC3E}">
        <p14:creationId xmlns:p14="http://schemas.microsoft.com/office/powerpoint/2010/main" val="37013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s.myshared.ru/26/1286826/slide_1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91"/>
          <a:stretch/>
        </p:blipFill>
        <p:spPr bwMode="auto">
          <a:xfrm>
            <a:off x="1533598" y="847899"/>
            <a:ext cx="8212094" cy="530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37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1.slide-share.ru/s_slide/6dcc64289efb1a1b6a9cdcc5c40c9a68/8ea9c098-7759-4663-b517-c8052f4750fc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92"/>
          <a:stretch/>
        </p:blipFill>
        <p:spPr bwMode="auto">
          <a:xfrm>
            <a:off x="1344296" y="307571"/>
            <a:ext cx="9144000" cy="5994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35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Схема 23"/>
          <p:cNvGraphicFramePr/>
          <p:nvPr>
            <p:extLst>
              <p:ext uri="{D42A27DB-BD31-4B8C-83A1-F6EECF244321}">
                <p14:modId xmlns:p14="http://schemas.microsoft.com/office/powerpoint/2010/main" val="612883868"/>
              </p:ext>
            </p:extLst>
          </p:nvPr>
        </p:nvGraphicFramePr>
        <p:xfrm>
          <a:off x="2089150" y="238125"/>
          <a:ext cx="8597900" cy="6118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337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1600" y="933450"/>
            <a:ext cx="3219450" cy="2562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u="sng" dirty="0" smtClean="0"/>
          </a:p>
          <a:p>
            <a:pPr algn="ctr"/>
            <a:r>
              <a:rPr lang="ru-RU" b="1" u="sng" dirty="0" smtClean="0">
                <a:solidFill>
                  <a:schemeClr val="tx1"/>
                </a:solidFill>
              </a:rPr>
              <a:t>личностно-ориентированный </a:t>
            </a:r>
          </a:p>
          <a:p>
            <a:pPr algn="ctr"/>
            <a:r>
              <a:rPr lang="ru-RU" b="1" u="sng" dirty="0" smtClean="0">
                <a:solidFill>
                  <a:schemeClr val="tx1"/>
                </a:solidFill>
              </a:rPr>
              <a:t>подход</a:t>
            </a:r>
          </a:p>
          <a:p>
            <a:pPr algn="ctr"/>
            <a:endParaRPr lang="ru-RU" b="1" u="sng" dirty="0">
              <a:solidFill>
                <a:schemeClr val="tx1"/>
              </a:solidFill>
            </a:endParaRPr>
          </a:p>
          <a:p>
            <a:pPr algn="ctr"/>
            <a:endParaRPr lang="ru-RU" b="1" u="sng" dirty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Цель: развитие </a:t>
            </a:r>
            <a:r>
              <a:rPr lang="ru-RU" b="1" dirty="0" smtClean="0">
                <a:solidFill>
                  <a:schemeClr val="tx1"/>
                </a:solidFill>
              </a:rPr>
              <a:t>индивидуальности </a:t>
            </a:r>
            <a:r>
              <a:rPr lang="ru-RU" b="1" dirty="0">
                <a:solidFill>
                  <a:schemeClr val="tx1"/>
                </a:solidFill>
              </a:rPr>
              <a:t>ребенка</a:t>
            </a:r>
            <a:endParaRPr lang="ru-RU" b="1" u="sng" dirty="0">
              <a:solidFill>
                <a:schemeClr val="tx1"/>
              </a:solidFill>
            </a:endParaRPr>
          </a:p>
          <a:p>
            <a:pPr algn="ctr"/>
            <a:endParaRPr lang="ru-RU" b="1" u="sng" dirty="0" smtClean="0"/>
          </a:p>
          <a:p>
            <a:pPr algn="ctr"/>
            <a:endParaRPr lang="ru-RU" b="1" u="sng" dirty="0"/>
          </a:p>
          <a:p>
            <a:pPr algn="ctr"/>
            <a:endParaRPr lang="ru-RU" b="1" u="sng" dirty="0" smtClean="0"/>
          </a:p>
          <a:p>
            <a:pPr algn="ctr"/>
            <a:endParaRPr lang="ru-RU" b="1" u="sng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6791325" y="933450"/>
            <a:ext cx="3181350" cy="2562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</a:rPr>
              <a:t>индивидуальный подход</a:t>
            </a:r>
          </a:p>
          <a:p>
            <a:pPr algn="ctr"/>
            <a:endParaRPr lang="ru-RU" b="1" u="sng" dirty="0">
              <a:solidFill>
                <a:schemeClr val="tx1"/>
              </a:solidFill>
            </a:endParaRPr>
          </a:p>
          <a:p>
            <a:pPr algn="ctr"/>
            <a:r>
              <a:rPr lang="ru-RU" b="1" u="sng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Цель: освоение </a:t>
            </a:r>
            <a:r>
              <a:rPr lang="ru-RU" b="1" dirty="0">
                <a:solidFill>
                  <a:schemeClr val="tx1"/>
                </a:solidFill>
              </a:rPr>
              <a:t>ребенком социального опыта, определенного программой и обязательных для каждого </a:t>
            </a:r>
            <a:r>
              <a:rPr lang="ru-RU" b="1" dirty="0" smtClean="0">
                <a:solidFill>
                  <a:schemeClr val="tx1"/>
                </a:solidFill>
              </a:rPr>
              <a:t>воспитанника</a:t>
            </a:r>
          </a:p>
          <a:p>
            <a:pPr algn="ctr"/>
            <a:endParaRPr lang="ru-RU" u="sng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62075" y="3867150"/>
            <a:ext cx="3228975" cy="1704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содействие </a:t>
            </a:r>
            <a:r>
              <a:rPr lang="ru-RU" b="1" dirty="0">
                <a:solidFill>
                  <a:schemeClr val="tx1"/>
                </a:solidFill>
              </a:rPr>
              <a:t>проявлению и развитию в ребенке ярко индивидуального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791325" y="3867150"/>
            <a:ext cx="3276600" cy="1704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учет особенностей ребенка при организации </a:t>
            </a:r>
            <a:r>
              <a:rPr lang="ru-RU" b="1" dirty="0" err="1">
                <a:solidFill>
                  <a:schemeClr val="tx1"/>
                </a:solidFill>
              </a:rPr>
              <a:t>воспитательно</a:t>
            </a:r>
            <a:r>
              <a:rPr lang="ru-RU" b="1" dirty="0">
                <a:solidFill>
                  <a:schemeClr val="tx1"/>
                </a:solidFill>
              </a:rPr>
              <a:t>-образовательного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31326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397</TotalTime>
  <Words>255</Words>
  <Application>Microsoft Office PowerPoint</Application>
  <PresentationFormat>Широкоэкранный</PresentationFormat>
  <Paragraphs>55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Ретро</vt:lpstr>
      <vt:lpstr>Тема: «Воспитание индивидуальности в каждом ребенке посредством развития его личностных качеств и раскрытие творческого потенциала»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20</cp:revision>
  <dcterms:created xsi:type="dcterms:W3CDTF">2023-02-15T07:12:40Z</dcterms:created>
  <dcterms:modified xsi:type="dcterms:W3CDTF">2023-09-04T08:40:11Z</dcterms:modified>
</cp:coreProperties>
</file>